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8" r:id="rId3"/>
    <p:sldId id="266" r:id="rId4"/>
    <p:sldId id="259" r:id="rId5"/>
    <p:sldId id="260" r:id="rId6"/>
    <p:sldId id="257" r:id="rId7"/>
    <p:sldId id="258" r:id="rId8"/>
    <p:sldId id="261" r:id="rId9"/>
    <p:sldId id="276" r:id="rId10"/>
    <p:sldId id="277" r:id="rId11"/>
    <p:sldId id="263" r:id="rId12"/>
    <p:sldId id="264" r:id="rId13"/>
    <p:sldId id="262" r:id="rId14"/>
    <p:sldId id="265" r:id="rId15"/>
    <p:sldId id="267" r:id="rId16"/>
    <p:sldId id="270" r:id="rId17"/>
    <p:sldId id="271" r:id="rId18"/>
    <p:sldId id="272" r:id="rId19"/>
    <p:sldId id="269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6D7816-0FF7-B649-8086-D6FBC6587EA5}">
          <p14:sldIdLst>
            <p14:sldId id="256"/>
            <p14:sldId id="268"/>
            <p14:sldId id="266"/>
            <p14:sldId id="259"/>
            <p14:sldId id="260"/>
            <p14:sldId id="257"/>
            <p14:sldId id="258"/>
            <p14:sldId id="261"/>
            <p14:sldId id="276"/>
            <p14:sldId id="277"/>
            <p14:sldId id="263"/>
            <p14:sldId id="264"/>
            <p14:sldId id="262"/>
            <p14:sldId id="265"/>
            <p14:sldId id="267"/>
            <p14:sldId id="270"/>
            <p14:sldId id="271"/>
            <p14:sldId id="272"/>
            <p14:sldId id="269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94551"/>
  </p:normalViewPr>
  <p:slideViewPr>
    <p:cSldViewPr snapToGrid="0" snapToObjects="1">
      <p:cViewPr>
        <p:scale>
          <a:sx n="70" d="100"/>
          <a:sy n="70" d="100"/>
        </p:scale>
        <p:origin x="10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B499E-EC25-D440-860A-3F937B27029C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45F1B-E64E-3742-8C58-81E0BE70C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1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407AC-ADED-7245-B9A7-95DB3E9048C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9EA4-A6E9-2C40-A3F2-ED0F3A57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8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0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3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5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DF02-16F6-984B-A21A-CADE518DBC31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F05CB-D6B7-F148-92CD-83E608797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9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adding-an-existing-project-to-github-using-the-command-line/" TargetMode="External"/><Relationship Id="rId4" Type="http://schemas.openxmlformats.org/officeDocument/2006/relationships/hyperlink" Target="https://www.youtube.com/watch?v=SWYqp7iY_T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assroom.github.com/a/9TXEAt-r" TargetMode="Externa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lassroom.github.com/a/YlhRyDK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dflowpy/pymak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unity.sophos.com/kb/en-us/1319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2 Python 2 FloPy3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Hamish Robertson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7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6395"/>
            <a:ext cx="10515600" cy="1325563"/>
          </a:xfrm>
        </p:spPr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840" y="0"/>
            <a:ext cx="10515600" cy="663854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ls: Show directory contents, lists names of files.</a:t>
            </a:r>
          </a:p>
          <a:p>
            <a:r>
              <a:rPr lang="en-US" dirty="0" err="1"/>
              <a:t>mkdir</a:t>
            </a:r>
            <a:r>
              <a:rPr lang="en-US" dirty="0"/>
              <a:t>: Creates a directory of the specified name.</a:t>
            </a:r>
          </a:p>
          <a:p>
            <a:pPr lvl="1"/>
            <a:r>
              <a:rPr lang="en-US" dirty="0" err="1"/>
              <a:t>mkdir</a:t>
            </a:r>
            <a:r>
              <a:rPr lang="en-US" dirty="0"/>
              <a:t> foo creates a directory called "foo".</a:t>
            </a:r>
          </a:p>
          <a:p>
            <a:r>
              <a:rPr lang="en-US" dirty="0"/>
              <a:t>cat: Display contents of a file.</a:t>
            </a:r>
          </a:p>
          <a:p>
            <a:r>
              <a:rPr lang="en-US" dirty="0"/>
              <a:t>cd: Change directory. Change to certain directory name if provided.</a:t>
            </a:r>
          </a:p>
          <a:p>
            <a:pPr lvl="1"/>
            <a:r>
              <a:rPr lang="en-US" dirty="0"/>
              <a:t>cd foo takes you to the directory foo.</a:t>
            </a:r>
          </a:p>
          <a:p>
            <a:pPr lvl="1"/>
            <a:r>
              <a:rPr lang="en-US" dirty="0"/>
              <a:t>Changes to home directory if no directory specified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cd ../ up one directory ../../ up 2 directories</a:t>
            </a:r>
            <a:endParaRPr lang="en-US" dirty="0"/>
          </a:p>
          <a:p>
            <a:r>
              <a:rPr lang="en-US" dirty="0" err="1"/>
              <a:t>pwd</a:t>
            </a:r>
            <a:r>
              <a:rPr lang="en-US" dirty="0"/>
              <a:t>: Displays the name of the working directory.</a:t>
            </a:r>
          </a:p>
          <a:p>
            <a:r>
              <a:rPr lang="en-US" dirty="0" smtClean="0"/>
              <a:t>less</a:t>
            </a:r>
            <a:r>
              <a:rPr lang="en-US" dirty="0"/>
              <a:t>: View contents of specified file, page by page.</a:t>
            </a:r>
          </a:p>
          <a:p>
            <a:r>
              <a:rPr lang="en-US" dirty="0"/>
              <a:t>head/tail: Displays the first/ last 10 lines of a file.</a:t>
            </a:r>
          </a:p>
          <a:p>
            <a:r>
              <a:rPr lang="en-US" dirty="0" err="1"/>
              <a:t>rm</a:t>
            </a:r>
            <a:r>
              <a:rPr lang="en-US" dirty="0"/>
              <a:t>: Removes a specified file. This action is permanent. There is no recycle bin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NEVER EVER DO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 * if you don</a:t>
            </a:r>
            <a:r>
              <a:rPr lang="mr-IN" dirty="0" smtClean="0"/>
              <a:t>’</a:t>
            </a:r>
            <a:r>
              <a:rPr lang="en-US" dirty="0" smtClean="0"/>
              <a:t>t know what you are doing.</a:t>
            </a:r>
            <a:endParaRPr lang="en-US" dirty="0"/>
          </a:p>
          <a:p>
            <a:r>
              <a:rPr lang="en-US" dirty="0" err="1"/>
              <a:t>rmdir</a:t>
            </a:r>
            <a:r>
              <a:rPr lang="en-US" dirty="0"/>
              <a:t>: Removes a directory.</a:t>
            </a:r>
          </a:p>
          <a:p>
            <a:r>
              <a:rPr lang="en-US" dirty="0"/>
              <a:t>history: Display a listing of the last commands you've run.</a:t>
            </a:r>
          </a:p>
          <a:p>
            <a:r>
              <a:rPr lang="en-US" dirty="0" err="1"/>
              <a:t>cp</a:t>
            </a:r>
            <a:r>
              <a:rPr lang="en-US" dirty="0"/>
              <a:t>: Copy specified file to a new named file. Use -r flag to copy a directory.</a:t>
            </a:r>
          </a:p>
          <a:p>
            <a:r>
              <a:rPr lang="en-US" dirty="0"/>
              <a:t>mv: Rename a specified file or directory.</a:t>
            </a:r>
          </a:p>
          <a:p>
            <a:r>
              <a:rPr lang="en-US" dirty="0"/>
              <a:t>find: search files and directories. Can use with wildcards (* ? [ ]).</a:t>
            </a:r>
          </a:p>
          <a:p>
            <a:r>
              <a:rPr lang="en-US" dirty="0"/>
              <a:t>quota: Print the amount of space available and used on all shares for the current user.</a:t>
            </a:r>
          </a:p>
          <a:p>
            <a:r>
              <a:rPr lang="en-US" dirty="0" err="1"/>
              <a:t>scp</a:t>
            </a:r>
            <a:r>
              <a:rPr lang="en-US" dirty="0"/>
              <a:t>: Secure/ SSH copy. </a:t>
            </a:r>
            <a:endParaRPr lang="en-US" dirty="0"/>
          </a:p>
          <a:p>
            <a:r>
              <a:rPr lang="en-US" dirty="0" smtClean="0"/>
              <a:t>Loads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7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03" r="337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6B5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 err="1"/>
              <a:t>UoB</a:t>
            </a:r>
            <a:r>
              <a:rPr lang="en-GB" dirty="0"/>
              <a:t> Hydro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‘</a:t>
            </a:r>
            <a:r>
              <a:rPr lang="en-US" sz="2000" dirty="0" err="1"/>
              <a:t>UoB</a:t>
            </a:r>
            <a:r>
              <a:rPr lang="en-US" sz="2000" dirty="0"/>
              <a:t> Hydro’ GitHub </a:t>
            </a:r>
            <a:r>
              <a:rPr lang="en-US" sz="2000" dirty="0" smtClean="0"/>
              <a:t>classroom will </a:t>
            </a:r>
            <a:r>
              <a:rPr lang="en-US" sz="2000" dirty="0"/>
              <a:t>contain all of the instructions for this class and be the location where you can upload your finished assignments (dual upload to Blackboard)</a:t>
            </a:r>
          </a:p>
          <a:p>
            <a:r>
              <a:rPr lang="en-US" sz="2000" dirty="0"/>
              <a:t>How I created a ‘repo’ within this setting</a:t>
            </a:r>
          </a:p>
          <a:p>
            <a:r>
              <a:rPr lang="en-US" sz="2000" dirty="0"/>
              <a:t>Used the following instructions =&gt; </a:t>
            </a:r>
            <a:r>
              <a:rPr lang="en-US" sz="2000" dirty="0">
                <a:hlinkClick r:id="rId3"/>
              </a:rPr>
              <a:t>https://help.github.com/articles/adding-an-existing-project-to-github-using-the-command-line/</a:t>
            </a:r>
            <a:endParaRPr lang="en-US" sz="2000" dirty="0"/>
          </a:p>
          <a:p>
            <a:r>
              <a:rPr lang="en-US" sz="2000" dirty="0"/>
              <a:t>Only change to windows seems to be opening </a:t>
            </a:r>
            <a:r>
              <a:rPr lang="en-US" sz="2000" dirty="0" err="1" smtClean="0"/>
              <a:t>GitBash</a:t>
            </a:r>
            <a:r>
              <a:rPr lang="en-US" sz="2000" dirty="0" smtClean="0"/>
              <a:t> instead of terminal</a:t>
            </a:r>
          </a:p>
          <a:p>
            <a:pPr marL="228600" lvl="2">
              <a:spcBef>
                <a:spcPts val="1000"/>
              </a:spcBef>
            </a:pPr>
            <a:r>
              <a:rPr lang="en-GB" dirty="0"/>
              <a:t>More Learning </a:t>
            </a:r>
            <a:r>
              <a:rPr lang="en-GB" dirty="0" smtClean="0"/>
              <a:t>at </a:t>
            </a:r>
            <a:r>
              <a:rPr lang="en-GB" dirty="0"/>
              <a:t>home! Watch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www.youtube.com/watch?v=SWYqp7iY_Tc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687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108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996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r="-3" b="16788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3" r="-3" b="14379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247900" y="1181100"/>
            <a:ext cx="554789" cy="191355"/>
          </a:xfrm>
          <a:custGeom>
            <a:avLst/>
            <a:gdLst>
              <a:gd name="connsiteX0" fmla="*/ 342900 w 554789"/>
              <a:gd name="connsiteY0" fmla="*/ 25400 h 191355"/>
              <a:gd name="connsiteX1" fmla="*/ 292100 w 554789"/>
              <a:gd name="connsiteY1" fmla="*/ 38100 h 191355"/>
              <a:gd name="connsiteX2" fmla="*/ 50800 w 554789"/>
              <a:gd name="connsiteY2" fmla="*/ 50800 h 191355"/>
              <a:gd name="connsiteX3" fmla="*/ 25400 w 554789"/>
              <a:gd name="connsiteY3" fmla="*/ 88900 h 191355"/>
              <a:gd name="connsiteX4" fmla="*/ 0 w 554789"/>
              <a:gd name="connsiteY4" fmla="*/ 165100 h 191355"/>
              <a:gd name="connsiteX5" fmla="*/ 38100 w 554789"/>
              <a:gd name="connsiteY5" fmla="*/ 190500 h 191355"/>
              <a:gd name="connsiteX6" fmla="*/ 342900 w 554789"/>
              <a:gd name="connsiteY6" fmla="*/ 177800 h 191355"/>
              <a:gd name="connsiteX7" fmla="*/ 406400 w 554789"/>
              <a:gd name="connsiteY7" fmla="*/ 165100 h 191355"/>
              <a:gd name="connsiteX8" fmla="*/ 520700 w 554789"/>
              <a:gd name="connsiteY8" fmla="*/ 152400 h 191355"/>
              <a:gd name="connsiteX9" fmla="*/ 533400 w 554789"/>
              <a:gd name="connsiteY9" fmla="*/ 12700 h 191355"/>
              <a:gd name="connsiteX10" fmla="*/ 495300 w 554789"/>
              <a:gd name="connsiteY10" fmla="*/ 0 h 191355"/>
              <a:gd name="connsiteX11" fmla="*/ 342900 w 554789"/>
              <a:gd name="connsiteY11" fmla="*/ 25400 h 1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789" h="191355">
                <a:moveTo>
                  <a:pt x="342900" y="25400"/>
                </a:moveTo>
                <a:cubicBezTo>
                  <a:pt x="309033" y="31750"/>
                  <a:pt x="309489" y="36588"/>
                  <a:pt x="292100" y="38100"/>
                </a:cubicBezTo>
                <a:cubicBezTo>
                  <a:pt x="211858" y="45078"/>
                  <a:pt x="129922" y="35729"/>
                  <a:pt x="50800" y="50800"/>
                </a:cubicBezTo>
                <a:cubicBezTo>
                  <a:pt x="35806" y="53656"/>
                  <a:pt x="31599" y="74952"/>
                  <a:pt x="25400" y="88900"/>
                </a:cubicBezTo>
                <a:cubicBezTo>
                  <a:pt x="14526" y="113366"/>
                  <a:pt x="0" y="165100"/>
                  <a:pt x="0" y="165100"/>
                </a:cubicBezTo>
                <a:cubicBezTo>
                  <a:pt x="12700" y="173567"/>
                  <a:pt x="22847" y="189935"/>
                  <a:pt x="38100" y="190500"/>
                </a:cubicBezTo>
                <a:cubicBezTo>
                  <a:pt x="139718" y="194264"/>
                  <a:pt x="241453" y="184796"/>
                  <a:pt x="342900" y="177800"/>
                </a:cubicBezTo>
                <a:cubicBezTo>
                  <a:pt x="364435" y="176315"/>
                  <a:pt x="385031" y="168153"/>
                  <a:pt x="406400" y="165100"/>
                </a:cubicBezTo>
                <a:cubicBezTo>
                  <a:pt x="444349" y="159679"/>
                  <a:pt x="482600" y="156633"/>
                  <a:pt x="520700" y="152400"/>
                </a:cubicBezTo>
                <a:cubicBezTo>
                  <a:pt x="555025" y="100912"/>
                  <a:pt x="570369" y="95881"/>
                  <a:pt x="533400" y="12700"/>
                </a:cubicBezTo>
                <a:cubicBezTo>
                  <a:pt x="527963" y="467"/>
                  <a:pt x="508000" y="4233"/>
                  <a:pt x="495300" y="0"/>
                </a:cubicBezTo>
                <a:cubicBezTo>
                  <a:pt x="362343" y="13296"/>
                  <a:pt x="376767" y="19050"/>
                  <a:pt x="342900" y="2540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2689" y="1372455"/>
            <a:ext cx="8043111" cy="22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0833100" y="1498600"/>
            <a:ext cx="508000" cy="444500"/>
          </a:xfrm>
          <a:custGeom>
            <a:avLst/>
            <a:gdLst>
              <a:gd name="connsiteX0" fmla="*/ 139700 w 508000"/>
              <a:gd name="connsiteY0" fmla="*/ 63500 h 444500"/>
              <a:gd name="connsiteX1" fmla="*/ 101600 w 508000"/>
              <a:gd name="connsiteY1" fmla="*/ 152400 h 444500"/>
              <a:gd name="connsiteX2" fmla="*/ 63500 w 508000"/>
              <a:gd name="connsiteY2" fmla="*/ 177800 h 444500"/>
              <a:gd name="connsiteX3" fmla="*/ 12700 w 508000"/>
              <a:gd name="connsiteY3" fmla="*/ 241300 h 444500"/>
              <a:gd name="connsiteX4" fmla="*/ 0 w 508000"/>
              <a:gd name="connsiteY4" fmla="*/ 279400 h 444500"/>
              <a:gd name="connsiteX5" fmla="*/ 12700 w 508000"/>
              <a:gd name="connsiteY5" fmla="*/ 381000 h 444500"/>
              <a:gd name="connsiteX6" fmla="*/ 50800 w 508000"/>
              <a:gd name="connsiteY6" fmla="*/ 419100 h 444500"/>
              <a:gd name="connsiteX7" fmla="*/ 190500 w 508000"/>
              <a:gd name="connsiteY7" fmla="*/ 444500 h 444500"/>
              <a:gd name="connsiteX8" fmla="*/ 406400 w 508000"/>
              <a:gd name="connsiteY8" fmla="*/ 419100 h 444500"/>
              <a:gd name="connsiteX9" fmla="*/ 444500 w 508000"/>
              <a:gd name="connsiteY9" fmla="*/ 393700 h 444500"/>
              <a:gd name="connsiteX10" fmla="*/ 495300 w 508000"/>
              <a:gd name="connsiteY10" fmla="*/ 279400 h 444500"/>
              <a:gd name="connsiteX11" fmla="*/ 508000 w 508000"/>
              <a:gd name="connsiteY11" fmla="*/ 241300 h 444500"/>
              <a:gd name="connsiteX12" fmla="*/ 495300 w 508000"/>
              <a:gd name="connsiteY12" fmla="*/ 76200 h 444500"/>
              <a:gd name="connsiteX13" fmla="*/ 482600 w 508000"/>
              <a:gd name="connsiteY13" fmla="*/ 38100 h 444500"/>
              <a:gd name="connsiteX14" fmla="*/ 406400 w 508000"/>
              <a:gd name="connsiteY14" fmla="*/ 0 h 444500"/>
              <a:gd name="connsiteX15" fmla="*/ 292100 w 508000"/>
              <a:gd name="connsiteY15" fmla="*/ 12700 h 444500"/>
              <a:gd name="connsiteX16" fmla="*/ 215900 w 508000"/>
              <a:gd name="connsiteY16" fmla="*/ 63500 h 444500"/>
              <a:gd name="connsiteX17" fmla="*/ 177800 w 508000"/>
              <a:gd name="connsiteY17" fmla="*/ 88900 h 444500"/>
              <a:gd name="connsiteX18" fmla="*/ 76200 w 508000"/>
              <a:gd name="connsiteY18" fmla="*/ 1270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8000" h="444500">
                <a:moveTo>
                  <a:pt x="139700" y="63500"/>
                </a:moveTo>
                <a:cubicBezTo>
                  <a:pt x="129984" y="102363"/>
                  <a:pt x="130835" y="123165"/>
                  <a:pt x="101600" y="152400"/>
                </a:cubicBezTo>
                <a:cubicBezTo>
                  <a:pt x="90807" y="163193"/>
                  <a:pt x="76200" y="169333"/>
                  <a:pt x="63500" y="177800"/>
                </a:cubicBezTo>
                <a:cubicBezTo>
                  <a:pt x="31578" y="273565"/>
                  <a:pt x="78352" y="159236"/>
                  <a:pt x="12700" y="241300"/>
                </a:cubicBezTo>
                <a:cubicBezTo>
                  <a:pt x="4337" y="251753"/>
                  <a:pt x="4233" y="266700"/>
                  <a:pt x="0" y="279400"/>
                </a:cubicBezTo>
                <a:cubicBezTo>
                  <a:pt x="4233" y="313267"/>
                  <a:pt x="1036" y="348925"/>
                  <a:pt x="12700" y="381000"/>
                </a:cubicBezTo>
                <a:cubicBezTo>
                  <a:pt x="18838" y="397879"/>
                  <a:pt x="35856" y="409137"/>
                  <a:pt x="50800" y="419100"/>
                </a:cubicBezTo>
                <a:cubicBezTo>
                  <a:pt x="77907" y="437171"/>
                  <a:pt x="186193" y="443962"/>
                  <a:pt x="190500" y="444500"/>
                </a:cubicBezTo>
                <a:cubicBezTo>
                  <a:pt x="218594" y="442493"/>
                  <a:pt x="348669" y="447965"/>
                  <a:pt x="406400" y="419100"/>
                </a:cubicBezTo>
                <a:cubicBezTo>
                  <a:pt x="420052" y="412274"/>
                  <a:pt x="431800" y="402167"/>
                  <a:pt x="444500" y="393700"/>
                </a:cubicBezTo>
                <a:cubicBezTo>
                  <a:pt x="484752" y="333323"/>
                  <a:pt x="465073" y="370080"/>
                  <a:pt x="495300" y="279400"/>
                </a:cubicBezTo>
                <a:lnTo>
                  <a:pt x="508000" y="241300"/>
                </a:lnTo>
                <a:cubicBezTo>
                  <a:pt x="503767" y="186267"/>
                  <a:pt x="502146" y="130970"/>
                  <a:pt x="495300" y="76200"/>
                </a:cubicBezTo>
                <a:cubicBezTo>
                  <a:pt x="493640" y="62916"/>
                  <a:pt x="490963" y="48553"/>
                  <a:pt x="482600" y="38100"/>
                </a:cubicBezTo>
                <a:cubicBezTo>
                  <a:pt x="464695" y="15719"/>
                  <a:pt x="431499" y="8366"/>
                  <a:pt x="406400" y="0"/>
                </a:cubicBezTo>
                <a:cubicBezTo>
                  <a:pt x="368300" y="4233"/>
                  <a:pt x="328467" y="578"/>
                  <a:pt x="292100" y="12700"/>
                </a:cubicBezTo>
                <a:cubicBezTo>
                  <a:pt x="263140" y="22353"/>
                  <a:pt x="241300" y="46567"/>
                  <a:pt x="215900" y="63500"/>
                </a:cubicBezTo>
                <a:cubicBezTo>
                  <a:pt x="203200" y="71967"/>
                  <a:pt x="192280" y="84073"/>
                  <a:pt x="177800" y="88900"/>
                </a:cubicBezTo>
                <a:cubicBezTo>
                  <a:pt x="92620" y="117293"/>
                  <a:pt x="125547" y="102326"/>
                  <a:pt x="76200" y="1270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997200" y="2133600"/>
            <a:ext cx="7848600" cy="240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705100" y="4343400"/>
            <a:ext cx="4356100" cy="200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1061700" y="3822700"/>
            <a:ext cx="711200" cy="662160"/>
          </a:xfrm>
          <a:custGeom>
            <a:avLst/>
            <a:gdLst>
              <a:gd name="connsiteX0" fmla="*/ 241300 w 711200"/>
              <a:gd name="connsiteY0" fmla="*/ 50800 h 662160"/>
              <a:gd name="connsiteX1" fmla="*/ 152400 w 711200"/>
              <a:gd name="connsiteY1" fmla="*/ 101600 h 662160"/>
              <a:gd name="connsiteX2" fmla="*/ 101600 w 711200"/>
              <a:gd name="connsiteY2" fmla="*/ 139700 h 662160"/>
              <a:gd name="connsiteX3" fmla="*/ 63500 w 711200"/>
              <a:gd name="connsiteY3" fmla="*/ 215900 h 662160"/>
              <a:gd name="connsiteX4" fmla="*/ 88900 w 711200"/>
              <a:gd name="connsiteY4" fmla="*/ 317500 h 662160"/>
              <a:gd name="connsiteX5" fmla="*/ 139700 w 711200"/>
              <a:gd name="connsiteY5" fmla="*/ 393700 h 662160"/>
              <a:gd name="connsiteX6" fmla="*/ 165100 w 711200"/>
              <a:gd name="connsiteY6" fmla="*/ 431800 h 662160"/>
              <a:gd name="connsiteX7" fmla="*/ 190500 w 711200"/>
              <a:gd name="connsiteY7" fmla="*/ 469900 h 662160"/>
              <a:gd name="connsiteX8" fmla="*/ 228600 w 711200"/>
              <a:gd name="connsiteY8" fmla="*/ 508000 h 662160"/>
              <a:gd name="connsiteX9" fmla="*/ 330200 w 711200"/>
              <a:gd name="connsiteY9" fmla="*/ 584200 h 662160"/>
              <a:gd name="connsiteX10" fmla="*/ 368300 w 711200"/>
              <a:gd name="connsiteY10" fmla="*/ 596900 h 662160"/>
              <a:gd name="connsiteX11" fmla="*/ 482600 w 711200"/>
              <a:gd name="connsiteY11" fmla="*/ 660400 h 662160"/>
              <a:gd name="connsiteX12" fmla="*/ 698500 w 711200"/>
              <a:gd name="connsiteY12" fmla="*/ 622300 h 662160"/>
              <a:gd name="connsiteX13" fmla="*/ 711200 w 711200"/>
              <a:gd name="connsiteY13" fmla="*/ 584200 h 662160"/>
              <a:gd name="connsiteX14" fmla="*/ 698500 w 711200"/>
              <a:gd name="connsiteY14" fmla="*/ 431800 h 662160"/>
              <a:gd name="connsiteX15" fmla="*/ 685800 w 711200"/>
              <a:gd name="connsiteY15" fmla="*/ 203200 h 662160"/>
              <a:gd name="connsiteX16" fmla="*/ 660400 w 711200"/>
              <a:gd name="connsiteY16" fmla="*/ 101600 h 662160"/>
              <a:gd name="connsiteX17" fmla="*/ 584200 w 711200"/>
              <a:gd name="connsiteY17" fmla="*/ 63500 h 662160"/>
              <a:gd name="connsiteX18" fmla="*/ 381000 w 711200"/>
              <a:gd name="connsiteY18" fmla="*/ 38100 h 662160"/>
              <a:gd name="connsiteX19" fmla="*/ 330200 w 711200"/>
              <a:gd name="connsiteY19" fmla="*/ 25400 h 662160"/>
              <a:gd name="connsiteX20" fmla="*/ 254000 w 711200"/>
              <a:gd name="connsiteY20" fmla="*/ 0 h 662160"/>
              <a:gd name="connsiteX21" fmla="*/ 177800 w 711200"/>
              <a:gd name="connsiteY21" fmla="*/ 12700 h 662160"/>
              <a:gd name="connsiteX22" fmla="*/ 127000 w 711200"/>
              <a:gd name="connsiteY22" fmla="*/ 88900 h 662160"/>
              <a:gd name="connsiteX23" fmla="*/ 38100 w 711200"/>
              <a:gd name="connsiteY23" fmla="*/ 203200 h 662160"/>
              <a:gd name="connsiteX24" fmla="*/ 0 w 711200"/>
              <a:gd name="connsiteY24" fmla="*/ 292100 h 662160"/>
              <a:gd name="connsiteX25" fmla="*/ 12700 w 711200"/>
              <a:gd name="connsiteY25" fmla="*/ 419100 h 662160"/>
              <a:gd name="connsiteX26" fmla="*/ 50800 w 711200"/>
              <a:gd name="connsiteY26" fmla="*/ 457200 h 662160"/>
              <a:gd name="connsiteX27" fmla="*/ 127000 w 711200"/>
              <a:gd name="connsiteY27" fmla="*/ 495300 h 662160"/>
              <a:gd name="connsiteX28" fmla="*/ 177800 w 711200"/>
              <a:gd name="connsiteY28" fmla="*/ 520700 h 662160"/>
              <a:gd name="connsiteX29" fmla="*/ 457200 w 711200"/>
              <a:gd name="connsiteY29" fmla="*/ 508000 h 662160"/>
              <a:gd name="connsiteX30" fmla="*/ 495300 w 711200"/>
              <a:gd name="connsiteY30" fmla="*/ 495300 h 662160"/>
              <a:gd name="connsiteX31" fmla="*/ 571500 w 711200"/>
              <a:gd name="connsiteY31" fmla="*/ 368300 h 662160"/>
              <a:gd name="connsiteX32" fmla="*/ 520700 w 711200"/>
              <a:gd name="connsiteY32" fmla="*/ 139700 h 662160"/>
              <a:gd name="connsiteX33" fmla="*/ 482600 w 711200"/>
              <a:gd name="connsiteY33" fmla="*/ 127000 h 662160"/>
              <a:gd name="connsiteX34" fmla="*/ 215900 w 711200"/>
              <a:gd name="connsiteY34" fmla="*/ 165100 h 662160"/>
              <a:gd name="connsiteX35" fmla="*/ 190500 w 711200"/>
              <a:gd name="connsiteY35" fmla="*/ 203200 h 662160"/>
              <a:gd name="connsiteX36" fmla="*/ 177800 w 711200"/>
              <a:gd name="connsiteY36" fmla="*/ 241300 h 662160"/>
              <a:gd name="connsiteX37" fmla="*/ 190500 w 711200"/>
              <a:gd name="connsiteY37" fmla="*/ 330200 h 662160"/>
              <a:gd name="connsiteX38" fmla="*/ 304800 w 711200"/>
              <a:gd name="connsiteY38" fmla="*/ 419100 h 662160"/>
              <a:gd name="connsiteX39" fmla="*/ 342900 w 711200"/>
              <a:gd name="connsiteY39" fmla="*/ 444500 h 662160"/>
              <a:gd name="connsiteX40" fmla="*/ 419100 w 711200"/>
              <a:gd name="connsiteY40" fmla="*/ 469900 h 662160"/>
              <a:gd name="connsiteX41" fmla="*/ 571500 w 711200"/>
              <a:gd name="connsiteY41" fmla="*/ 444500 h 662160"/>
              <a:gd name="connsiteX42" fmla="*/ 609600 w 711200"/>
              <a:gd name="connsiteY42" fmla="*/ 431800 h 662160"/>
              <a:gd name="connsiteX43" fmla="*/ 647700 w 711200"/>
              <a:gd name="connsiteY43" fmla="*/ 406400 h 662160"/>
              <a:gd name="connsiteX44" fmla="*/ 673100 w 711200"/>
              <a:gd name="connsiteY44" fmla="*/ 368300 h 662160"/>
              <a:gd name="connsiteX45" fmla="*/ 609600 w 711200"/>
              <a:gd name="connsiteY45" fmla="*/ 215900 h 662160"/>
              <a:gd name="connsiteX46" fmla="*/ 546100 w 711200"/>
              <a:gd name="connsiteY46" fmla="*/ 127000 h 662160"/>
              <a:gd name="connsiteX47" fmla="*/ 533400 w 711200"/>
              <a:gd name="connsiteY47" fmla="*/ 88900 h 662160"/>
              <a:gd name="connsiteX48" fmla="*/ 330200 w 711200"/>
              <a:gd name="connsiteY48" fmla="*/ 50800 h 662160"/>
              <a:gd name="connsiteX49" fmla="*/ 241300 w 711200"/>
              <a:gd name="connsiteY49" fmla="*/ 50800 h 6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11200" h="662160">
                <a:moveTo>
                  <a:pt x="241300" y="50800"/>
                </a:moveTo>
                <a:cubicBezTo>
                  <a:pt x="211667" y="59267"/>
                  <a:pt x="214711" y="48191"/>
                  <a:pt x="152400" y="101600"/>
                </a:cubicBezTo>
                <a:cubicBezTo>
                  <a:pt x="136329" y="115375"/>
                  <a:pt x="116567" y="124733"/>
                  <a:pt x="101600" y="139700"/>
                </a:cubicBezTo>
                <a:cubicBezTo>
                  <a:pt x="76981" y="164319"/>
                  <a:pt x="73829" y="184912"/>
                  <a:pt x="63500" y="215900"/>
                </a:cubicBezTo>
                <a:cubicBezTo>
                  <a:pt x="67019" y="233493"/>
                  <a:pt x="76696" y="295533"/>
                  <a:pt x="88900" y="317500"/>
                </a:cubicBezTo>
                <a:cubicBezTo>
                  <a:pt x="103725" y="344185"/>
                  <a:pt x="122767" y="368300"/>
                  <a:pt x="139700" y="393700"/>
                </a:cubicBezTo>
                <a:lnTo>
                  <a:pt x="165100" y="431800"/>
                </a:lnTo>
                <a:cubicBezTo>
                  <a:pt x="173567" y="444500"/>
                  <a:pt x="179707" y="459107"/>
                  <a:pt x="190500" y="469900"/>
                </a:cubicBezTo>
                <a:cubicBezTo>
                  <a:pt x="203200" y="482600"/>
                  <a:pt x="214699" y="496627"/>
                  <a:pt x="228600" y="508000"/>
                </a:cubicBezTo>
                <a:cubicBezTo>
                  <a:pt x="261364" y="534807"/>
                  <a:pt x="290039" y="570813"/>
                  <a:pt x="330200" y="584200"/>
                </a:cubicBezTo>
                <a:cubicBezTo>
                  <a:pt x="342900" y="588433"/>
                  <a:pt x="356598" y="590399"/>
                  <a:pt x="368300" y="596900"/>
                </a:cubicBezTo>
                <a:cubicBezTo>
                  <a:pt x="499308" y="669682"/>
                  <a:pt x="396389" y="631663"/>
                  <a:pt x="482600" y="660400"/>
                </a:cubicBezTo>
                <a:cubicBezTo>
                  <a:pt x="506961" y="658660"/>
                  <a:pt x="654289" y="677564"/>
                  <a:pt x="698500" y="622300"/>
                </a:cubicBezTo>
                <a:cubicBezTo>
                  <a:pt x="706863" y="611847"/>
                  <a:pt x="706967" y="596900"/>
                  <a:pt x="711200" y="584200"/>
                </a:cubicBezTo>
                <a:cubicBezTo>
                  <a:pt x="706967" y="533400"/>
                  <a:pt x="701891" y="482663"/>
                  <a:pt x="698500" y="431800"/>
                </a:cubicBezTo>
                <a:cubicBezTo>
                  <a:pt x="693423" y="355652"/>
                  <a:pt x="692411" y="279231"/>
                  <a:pt x="685800" y="203200"/>
                </a:cubicBezTo>
                <a:cubicBezTo>
                  <a:pt x="685569" y="200539"/>
                  <a:pt x="670565" y="114306"/>
                  <a:pt x="660400" y="101600"/>
                </a:cubicBezTo>
                <a:cubicBezTo>
                  <a:pt x="646129" y="83761"/>
                  <a:pt x="606112" y="67882"/>
                  <a:pt x="584200" y="63500"/>
                </a:cubicBezTo>
                <a:cubicBezTo>
                  <a:pt x="538897" y="54439"/>
                  <a:pt x="420621" y="42502"/>
                  <a:pt x="381000" y="38100"/>
                </a:cubicBezTo>
                <a:cubicBezTo>
                  <a:pt x="364067" y="33867"/>
                  <a:pt x="346918" y="30416"/>
                  <a:pt x="330200" y="25400"/>
                </a:cubicBezTo>
                <a:cubicBezTo>
                  <a:pt x="304555" y="17707"/>
                  <a:pt x="254000" y="0"/>
                  <a:pt x="254000" y="0"/>
                </a:cubicBezTo>
                <a:cubicBezTo>
                  <a:pt x="228600" y="4233"/>
                  <a:pt x="198896" y="-2067"/>
                  <a:pt x="177800" y="12700"/>
                </a:cubicBezTo>
                <a:cubicBezTo>
                  <a:pt x="152791" y="30206"/>
                  <a:pt x="148586" y="67314"/>
                  <a:pt x="127000" y="88900"/>
                </a:cubicBezTo>
                <a:cubicBezTo>
                  <a:pt x="94126" y="121774"/>
                  <a:pt x="53291" y="157628"/>
                  <a:pt x="38100" y="203200"/>
                </a:cubicBezTo>
                <a:cubicBezTo>
                  <a:pt x="19413" y="259261"/>
                  <a:pt x="31387" y="229326"/>
                  <a:pt x="0" y="292100"/>
                </a:cubicBezTo>
                <a:cubicBezTo>
                  <a:pt x="4233" y="334433"/>
                  <a:pt x="188" y="378437"/>
                  <a:pt x="12700" y="419100"/>
                </a:cubicBezTo>
                <a:cubicBezTo>
                  <a:pt x="17982" y="436266"/>
                  <a:pt x="37002" y="445702"/>
                  <a:pt x="50800" y="457200"/>
                </a:cubicBezTo>
                <a:cubicBezTo>
                  <a:pt x="93870" y="493092"/>
                  <a:pt x="79830" y="475084"/>
                  <a:pt x="127000" y="495300"/>
                </a:cubicBezTo>
                <a:cubicBezTo>
                  <a:pt x="144401" y="502758"/>
                  <a:pt x="160867" y="512233"/>
                  <a:pt x="177800" y="520700"/>
                </a:cubicBezTo>
                <a:cubicBezTo>
                  <a:pt x="270933" y="516467"/>
                  <a:pt x="364267" y="515435"/>
                  <a:pt x="457200" y="508000"/>
                </a:cubicBezTo>
                <a:cubicBezTo>
                  <a:pt x="470544" y="506932"/>
                  <a:pt x="485834" y="504766"/>
                  <a:pt x="495300" y="495300"/>
                </a:cubicBezTo>
                <a:cubicBezTo>
                  <a:pt x="525951" y="464649"/>
                  <a:pt x="551457" y="408387"/>
                  <a:pt x="571500" y="368300"/>
                </a:cubicBezTo>
                <a:cubicBezTo>
                  <a:pt x="562369" y="222205"/>
                  <a:pt x="614251" y="186475"/>
                  <a:pt x="520700" y="139700"/>
                </a:cubicBezTo>
                <a:cubicBezTo>
                  <a:pt x="508726" y="133713"/>
                  <a:pt x="495300" y="131233"/>
                  <a:pt x="482600" y="127000"/>
                </a:cubicBezTo>
                <a:cubicBezTo>
                  <a:pt x="418054" y="130586"/>
                  <a:pt x="281641" y="99359"/>
                  <a:pt x="215900" y="165100"/>
                </a:cubicBezTo>
                <a:cubicBezTo>
                  <a:pt x="205107" y="175893"/>
                  <a:pt x="197326" y="189548"/>
                  <a:pt x="190500" y="203200"/>
                </a:cubicBezTo>
                <a:cubicBezTo>
                  <a:pt x="184513" y="215174"/>
                  <a:pt x="182033" y="228600"/>
                  <a:pt x="177800" y="241300"/>
                </a:cubicBezTo>
                <a:cubicBezTo>
                  <a:pt x="182033" y="270933"/>
                  <a:pt x="179383" y="302407"/>
                  <a:pt x="190500" y="330200"/>
                </a:cubicBezTo>
                <a:cubicBezTo>
                  <a:pt x="201352" y="357330"/>
                  <a:pt x="296658" y="413672"/>
                  <a:pt x="304800" y="419100"/>
                </a:cubicBezTo>
                <a:cubicBezTo>
                  <a:pt x="317500" y="427567"/>
                  <a:pt x="328420" y="439673"/>
                  <a:pt x="342900" y="444500"/>
                </a:cubicBezTo>
                <a:lnTo>
                  <a:pt x="419100" y="469900"/>
                </a:lnTo>
                <a:cubicBezTo>
                  <a:pt x="501558" y="459593"/>
                  <a:pt x="506236" y="463147"/>
                  <a:pt x="571500" y="444500"/>
                </a:cubicBezTo>
                <a:cubicBezTo>
                  <a:pt x="584372" y="440822"/>
                  <a:pt x="597626" y="437787"/>
                  <a:pt x="609600" y="431800"/>
                </a:cubicBezTo>
                <a:cubicBezTo>
                  <a:pt x="623252" y="424974"/>
                  <a:pt x="635000" y="414867"/>
                  <a:pt x="647700" y="406400"/>
                </a:cubicBezTo>
                <a:cubicBezTo>
                  <a:pt x="656167" y="393700"/>
                  <a:pt x="671414" y="383470"/>
                  <a:pt x="673100" y="368300"/>
                </a:cubicBezTo>
                <a:cubicBezTo>
                  <a:pt x="680694" y="299957"/>
                  <a:pt x="644676" y="268514"/>
                  <a:pt x="609600" y="215900"/>
                </a:cubicBezTo>
                <a:cubicBezTo>
                  <a:pt x="572459" y="160188"/>
                  <a:pt x="593358" y="190011"/>
                  <a:pt x="546100" y="127000"/>
                </a:cubicBezTo>
                <a:cubicBezTo>
                  <a:pt x="541867" y="114300"/>
                  <a:pt x="544293" y="96681"/>
                  <a:pt x="533400" y="88900"/>
                </a:cubicBezTo>
                <a:cubicBezTo>
                  <a:pt x="489125" y="57275"/>
                  <a:pt x="368977" y="54678"/>
                  <a:pt x="330200" y="50800"/>
                </a:cubicBezTo>
                <a:cubicBezTo>
                  <a:pt x="211693" y="63967"/>
                  <a:pt x="270933" y="42333"/>
                  <a:pt x="241300" y="5080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5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1168400"/>
            <a:chExt cx="12192000" cy="4500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68400"/>
              <a:ext cx="12192000" cy="45009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184900" y="1714500"/>
              <a:ext cx="52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 9"/>
          <p:cNvSpPr/>
          <p:nvPr/>
        </p:nvSpPr>
        <p:spPr>
          <a:xfrm>
            <a:off x="7628803" y="3429000"/>
            <a:ext cx="4055197" cy="584200"/>
          </a:xfrm>
          <a:custGeom>
            <a:avLst/>
            <a:gdLst>
              <a:gd name="connsiteX0" fmla="*/ 156297 w 4055197"/>
              <a:gd name="connsiteY0" fmla="*/ 266700 h 584200"/>
              <a:gd name="connsiteX1" fmla="*/ 67397 w 4055197"/>
              <a:gd name="connsiteY1" fmla="*/ 292100 h 584200"/>
              <a:gd name="connsiteX2" fmla="*/ 29297 w 4055197"/>
              <a:gd name="connsiteY2" fmla="*/ 317500 h 584200"/>
              <a:gd name="connsiteX3" fmla="*/ 3897 w 4055197"/>
              <a:gd name="connsiteY3" fmla="*/ 393700 h 584200"/>
              <a:gd name="connsiteX4" fmla="*/ 29297 w 4055197"/>
              <a:gd name="connsiteY4" fmla="*/ 431800 h 584200"/>
              <a:gd name="connsiteX5" fmla="*/ 105497 w 4055197"/>
              <a:gd name="connsiteY5" fmla="*/ 457200 h 584200"/>
              <a:gd name="connsiteX6" fmla="*/ 181697 w 4055197"/>
              <a:gd name="connsiteY6" fmla="*/ 482600 h 584200"/>
              <a:gd name="connsiteX7" fmla="*/ 219797 w 4055197"/>
              <a:gd name="connsiteY7" fmla="*/ 495300 h 584200"/>
              <a:gd name="connsiteX8" fmla="*/ 270597 w 4055197"/>
              <a:gd name="connsiteY8" fmla="*/ 508000 h 584200"/>
              <a:gd name="connsiteX9" fmla="*/ 372197 w 4055197"/>
              <a:gd name="connsiteY9" fmla="*/ 546100 h 584200"/>
              <a:gd name="connsiteX10" fmla="*/ 410297 w 4055197"/>
              <a:gd name="connsiteY10" fmla="*/ 558800 h 584200"/>
              <a:gd name="connsiteX11" fmla="*/ 499197 w 4055197"/>
              <a:gd name="connsiteY11" fmla="*/ 584200 h 584200"/>
              <a:gd name="connsiteX12" fmla="*/ 1261197 w 4055197"/>
              <a:gd name="connsiteY12" fmla="*/ 571500 h 584200"/>
              <a:gd name="connsiteX13" fmla="*/ 1388197 w 4055197"/>
              <a:gd name="connsiteY13" fmla="*/ 546100 h 584200"/>
              <a:gd name="connsiteX14" fmla="*/ 1515197 w 4055197"/>
              <a:gd name="connsiteY14" fmla="*/ 520700 h 584200"/>
              <a:gd name="connsiteX15" fmla="*/ 1616797 w 4055197"/>
              <a:gd name="connsiteY15" fmla="*/ 508000 h 584200"/>
              <a:gd name="connsiteX16" fmla="*/ 1705697 w 4055197"/>
              <a:gd name="connsiteY16" fmla="*/ 482600 h 584200"/>
              <a:gd name="connsiteX17" fmla="*/ 1781897 w 4055197"/>
              <a:gd name="connsiteY17" fmla="*/ 469900 h 584200"/>
              <a:gd name="connsiteX18" fmla="*/ 1972397 w 4055197"/>
              <a:gd name="connsiteY18" fmla="*/ 457200 h 584200"/>
              <a:gd name="connsiteX19" fmla="*/ 2086697 w 4055197"/>
              <a:gd name="connsiteY19" fmla="*/ 457200 h 584200"/>
              <a:gd name="connsiteX20" fmla="*/ 2188297 w 4055197"/>
              <a:gd name="connsiteY20" fmla="*/ 482600 h 584200"/>
              <a:gd name="connsiteX21" fmla="*/ 2327997 w 4055197"/>
              <a:gd name="connsiteY21" fmla="*/ 520700 h 584200"/>
              <a:gd name="connsiteX22" fmla="*/ 2493097 w 4055197"/>
              <a:gd name="connsiteY22" fmla="*/ 546100 h 584200"/>
              <a:gd name="connsiteX23" fmla="*/ 2899497 w 4055197"/>
              <a:gd name="connsiteY23" fmla="*/ 584200 h 584200"/>
              <a:gd name="connsiteX24" fmla="*/ 3902797 w 4055197"/>
              <a:gd name="connsiteY24" fmla="*/ 571500 h 584200"/>
              <a:gd name="connsiteX25" fmla="*/ 3978997 w 4055197"/>
              <a:gd name="connsiteY25" fmla="*/ 546100 h 584200"/>
              <a:gd name="connsiteX26" fmla="*/ 4017097 w 4055197"/>
              <a:gd name="connsiteY26" fmla="*/ 520700 h 584200"/>
              <a:gd name="connsiteX27" fmla="*/ 4055197 w 4055197"/>
              <a:gd name="connsiteY27" fmla="*/ 444500 h 584200"/>
              <a:gd name="connsiteX28" fmla="*/ 4042497 w 4055197"/>
              <a:gd name="connsiteY28" fmla="*/ 342900 h 584200"/>
              <a:gd name="connsiteX29" fmla="*/ 4004397 w 4055197"/>
              <a:gd name="connsiteY29" fmla="*/ 304800 h 584200"/>
              <a:gd name="connsiteX30" fmla="*/ 3978997 w 4055197"/>
              <a:gd name="connsiteY30" fmla="*/ 266700 h 584200"/>
              <a:gd name="connsiteX31" fmla="*/ 3940897 w 4055197"/>
              <a:gd name="connsiteY31" fmla="*/ 254000 h 584200"/>
              <a:gd name="connsiteX32" fmla="*/ 3851997 w 4055197"/>
              <a:gd name="connsiteY32" fmla="*/ 203200 h 584200"/>
              <a:gd name="connsiteX33" fmla="*/ 3788497 w 4055197"/>
              <a:gd name="connsiteY33" fmla="*/ 190500 h 584200"/>
              <a:gd name="connsiteX34" fmla="*/ 3712297 w 4055197"/>
              <a:gd name="connsiteY34" fmla="*/ 152400 h 584200"/>
              <a:gd name="connsiteX35" fmla="*/ 3610697 w 4055197"/>
              <a:gd name="connsiteY35" fmla="*/ 127000 h 584200"/>
              <a:gd name="connsiteX36" fmla="*/ 3509097 w 4055197"/>
              <a:gd name="connsiteY36" fmla="*/ 88900 h 584200"/>
              <a:gd name="connsiteX37" fmla="*/ 3470997 w 4055197"/>
              <a:gd name="connsiteY37" fmla="*/ 76200 h 584200"/>
              <a:gd name="connsiteX38" fmla="*/ 3369397 w 4055197"/>
              <a:gd name="connsiteY38" fmla="*/ 63500 h 584200"/>
              <a:gd name="connsiteX39" fmla="*/ 3280497 w 4055197"/>
              <a:gd name="connsiteY39" fmla="*/ 50800 h 584200"/>
              <a:gd name="connsiteX40" fmla="*/ 2861397 w 4055197"/>
              <a:gd name="connsiteY40" fmla="*/ 25400 h 584200"/>
              <a:gd name="connsiteX41" fmla="*/ 2531197 w 4055197"/>
              <a:gd name="connsiteY41" fmla="*/ 0 h 584200"/>
              <a:gd name="connsiteX42" fmla="*/ 1794597 w 4055197"/>
              <a:gd name="connsiteY42" fmla="*/ 12700 h 584200"/>
              <a:gd name="connsiteX43" fmla="*/ 1680297 w 4055197"/>
              <a:gd name="connsiteY43" fmla="*/ 38100 h 584200"/>
              <a:gd name="connsiteX44" fmla="*/ 1578697 w 4055197"/>
              <a:gd name="connsiteY44" fmla="*/ 50800 h 584200"/>
              <a:gd name="connsiteX45" fmla="*/ 1527897 w 4055197"/>
              <a:gd name="connsiteY45" fmla="*/ 63500 h 584200"/>
              <a:gd name="connsiteX46" fmla="*/ 1362797 w 4055197"/>
              <a:gd name="connsiteY46" fmla="*/ 88900 h 584200"/>
              <a:gd name="connsiteX47" fmla="*/ 1286597 w 4055197"/>
              <a:gd name="connsiteY47" fmla="*/ 101600 h 584200"/>
              <a:gd name="connsiteX48" fmla="*/ 1057997 w 4055197"/>
              <a:gd name="connsiteY48" fmla="*/ 127000 h 584200"/>
              <a:gd name="connsiteX49" fmla="*/ 956397 w 4055197"/>
              <a:gd name="connsiteY49" fmla="*/ 139700 h 584200"/>
              <a:gd name="connsiteX50" fmla="*/ 702397 w 4055197"/>
              <a:gd name="connsiteY50" fmla="*/ 165100 h 584200"/>
              <a:gd name="connsiteX51" fmla="*/ 511897 w 4055197"/>
              <a:gd name="connsiteY51" fmla="*/ 190500 h 584200"/>
              <a:gd name="connsiteX52" fmla="*/ 422997 w 4055197"/>
              <a:gd name="connsiteY52" fmla="*/ 215900 h 584200"/>
              <a:gd name="connsiteX53" fmla="*/ 168997 w 4055197"/>
              <a:gd name="connsiteY53" fmla="*/ 254000 h 584200"/>
              <a:gd name="connsiteX54" fmla="*/ 156297 w 4055197"/>
              <a:gd name="connsiteY54" fmla="*/ 2667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055197" h="584200">
                <a:moveTo>
                  <a:pt x="156297" y="266700"/>
                </a:moveTo>
                <a:cubicBezTo>
                  <a:pt x="139364" y="273050"/>
                  <a:pt x="85617" y="282990"/>
                  <a:pt x="67397" y="292100"/>
                </a:cubicBezTo>
                <a:cubicBezTo>
                  <a:pt x="53745" y="298926"/>
                  <a:pt x="41997" y="309033"/>
                  <a:pt x="29297" y="317500"/>
                </a:cubicBezTo>
                <a:cubicBezTo>
                  <a:pt x="20830" y="342900"/>
                  <a:pt x="-10955" y="371423"/>
                  <a:pt x="3897" y="393700"/>
                </a:cubicBezTo>
                <a:cubicBezTo>
                  <a:pt x="12364" y="406400"/>
                  <a:pt x="16354" y="423710"/>
                  <a:pt x="29297" y="431800"/>
                </a:cubicBezTo>
                <a:cubicBezTo>
                  <a:pt x="52001" y="445990"/>
                  <a:pt x="80097" y="448733"/>
                  <a:pt x="105497" y="457200"/>
                </a:cubicBezTo>
                <a:lnTo>
                  <a:pt x="181697" y="482600"/>
                </a:lnTo>
                <a:cubicBezTo>
                  <a:pt x="194397" y="486833"/>
                  <a:pt x="206810" y="492053"/>
                  <a:pt x="219797" y="495300"/>
                </a:cubicBezTo>
                <a:lnTo>
                  <a:pt x="270597" y="508000"/>
                </a:lnTo>
                <a:cubicBezTo>
                  <a:pt x="333316" y="549812"/>
                  <a:pt x="284314" y="524129"/>
                  <a:pt x="372197" y="546100"/>
                </a:cubicBezTo>
                <a:cubicBezTo>
                  <a:pt x="385184" y="549347"/>
                  <a:pt x="397425" y="555122"/>
                  <a:pt x="410297" y="558800"/>
                </a:cubicBezTo>
                <a:cubicBezTo>
                  <a:pt x="521925" y="590694"/>
                  <a:pt x="407846" y="553750"/>
                  <a:pt x="499197" y="584200"/>
                </a:cubicBezTo>
                <a:lnTo>
                  <a:pt x="1261197" y="571500"/>
                </a:lnTo>
                <a:cubicBezTo>
                  <a:pt x="1307078" y="570110"/>
                  <a:pt x="1344637" y="555434"/>
                  <a:pt x="1388197" y="546100"/>
                </a:cubicBezTo>
                <a:cubicBezTo>
                  <a:pt x="1430410" y="537054"/>
                  <a:pt x="1472359" y="526055"/>
                  <a:pt x="1515197" y="520700"/>
                </a:cubicBezTo>
                <a:cubicBezTo>
                  <a:pt x="1549064" y="516467"/>
                  <a:pt x="1583131" y="513611"/>
                  <a:pt x="1616797" y="508000"/>
                </a:cubicBezTo>
                <a:cubicBezTo>
                  <a:pt x="1727436" y="489560"/>
                  <a:pt x="1615105" y="502732"/>
                  <a:pt x="1705697" y="482600"/>
                </a:cubicBezTo>
                <a:cubicBezTo>
                  <a:pt x="1730834" y="477014"/>
                  <a:pt x="1756263" y="472341"/>
                  <a:pt x="1781897" y="469900"/>
                </a:cubicBezTo>
                <a:cubicBezTo>
                  <a:pt x="1845251" y="463866"/>
                  <a:pt x="1908897" y="461433"/>
                  <a:pt x="1972397" y="457200"/>
                </a:cubicBezTo>
                <a:cubicBezTo>
                  <a:pt x="2030884" y="437704"/>
                  <a:pt x="2005067" y="439708"/>
                  <a:pt x="2086697" y="457200"/>
                </a:cubicBezTo>
                <a:cubicBezTo>
                  <a:pt x="2120831" y="464514"/>
                  <a:pt x="2155179" y="471561"/>
                  <a:pt x="2188297" y="482600"/>
                </a:cubicBezTo>
                <a:cubicBezTo>
                  <a:pt x="2237543" y="499015"/>
                  <a:pt x="2270703" y="511151"/>
                  <a:pt x="2327997" y="520700"/>
                </a:cubicBezTo>
                <a:cubicBezTo>
                  <a:pt x="2377493" y="528949"/>
                  <a:pt x="2444072" y="540653"/>
                  <a:pt x="2493097" y="546100"/>
                </a:cubicBezTo>
                <a:cubicBezTo>
                  <a:pt x="2675931" y="566415"/>
                  <a:pt x="2735325" y="570519"/>
                  <a:pt x="2899497" y="584200"/>
                </a:cubicBezTo>
                <a:cubicBezTo>
                  <a:pt x="3233930" y="579967"/>
                  <a:pt x="3568545" y="583297"/>
                  <a:pt x="3902797" y="571500"/>
                </a:cubicBezTo>
                <a:cubicBezTo>
                  <a:pt x="3929554" y="570556"/>
                  <a:pt x="3956720" y="560952"/>
                  <a:pt x="3978997" y="546100"/>
                </a:cubicBezTo>
                <a:lnTo>
                  <a:pt x="4017097" y="520700"/>
                </a:lnTo>
                <a:cubicBezTo>
                  <a:pt x="4029939" y="501437"/>
                  <a:pt x="4055197" y="470790"/>
                  <a:pt x="4055197" y="444500"/>
                </a:cubicBezTo>
                <a:cubicBezTo>
                  <a:pt x="4055197" y="410370"/>
                  <a:pt x="4054161" y="374975"/>
                  <a:pt x="4042497" y="342900"/>
                </a:cubicBezTo>
                <a:cubicBezTo>
                  <a:pt x="4036359" y="326021"/>
                  <a:pt x="4015895" y="318598"/>
                  <a:pt x="4004397" y="304800"/>
                </a:cubicBezTo>
                <a:cubicBezTo>
                  <a:pt x="3994626" y="293074"/>
                  <a:pt x="3990916" y="276235"/>
                  <a:pt x="3978997" y="266700"/>
                </a:cubicBezTo>
                <a:cubicBezTo>
                  <a:pt x="3968544" y="258337"/>
                  <a:pt x="3952871" y="259987"/>
                  <a:pt x="3940897" y="254000"/>
                </a:cubicBezTo>
                <a:cubicBezTo>
                  <a:pt x="3885155" y="226129"/>
                  <a:pt x="3918793" y="225465"/>
                  <a:pt x="3851997" y="203200"/>
                </a:cubicBezTo>
                <a:cubicBezTo>
                  <a:pt x="3831519" y="196374"/>
                  <a:pt x="3809664" y="194733"/>
                  <a:pt x="3788497" y="190500"/>
                </a:cubicBezTo>
                <a:cubicBezTo>
                  <a:pt x="3748482" y="163823"/>
                  <a:pt x="3756788" y="164534"/>
                  <a:pt x="3712297" y="152400"/>
                </a:cubicBezTo>
                <a:cubicBezTo>
                  <a:pt x="3678618" y="143215"/>
                  <a:pt x="3610697" y="127000"/>
                  <a:pt x="3610697" y="127000"/>
                </a:cubicBezTo>
                <a:cubicBezTo>
                  <a:pt x="3547978" y="85188"/>
                  <a:pt x="3596980" y="110871"/>
                  <a:pt x="3509097" y="88900"/>
                </a:cubicBezTo>
                <a:cubicBezTo>
                  <a:pt x="3496110" y="85653"/>
                  <a:pt x="3484168" y="78595"/>
                  <a:pt x="3470997" y="76200"/>
                </a:cubicBezTo>
                <a:cubicBezTo>
                  <a:pt x="3437417" y="70095"/>
                  <a:pt x="3403228" y="68011"/>
                  <a:pt x="3369397" y="63500"/>
                </a:cubicBezTo>
                <a:cubicBezTo>
                  <a:pt x="3339725" y="59544"/>
                  <a:pt x="3310308" y="53510"/>
                  <a:pt x="3280497" y="50800"/>
                </a:cubicBezTo>
                <a:cubicBezTo>
                  <a:pt x="3181838" y="41831"/>
                  <a:pt x="2952089" y="31068"/>
                  <a:pt x="2861397" y="25400"/>
                </a:cubicBezTo>
                <a:cubicBezTo>
                  <a:pt x="2730742" y="17234"/>
                  <a:pt x="2658740" y="10629"/>
                  <a:pt x="2531197" y="0"/>
                </a:cubicBezTo>
                <a:lnTo>
                  <a:pt x="1794597" y="12700"/>
                </a:lnTo>
                <a:cubicBezTo>
                  <a:pt x="1759715" y="13807"/>
                  <a:pt x="1715058" y="32306"/>
                  <a:pt x="1680297" y="38100"/>
                </a:cubicBezTo>
                <a:cubicBezTo>
                  <a:pt x="1646631" y="43711"/>
                  <a:pt x="1612363" y="45189"/>
                  <a:pt x="1578697" y="50800"/>
                </a:cubicBezTo>
                <a:cubicBezTo>
                  <a:pt x="1561480" y="53669"/>
                  <a:pt x="1545013" y="60077"/>
                  <a:pt x="1527897" y="63500"/>
                </a:cubicBezTo>
                <a:cubicBezTo>
                  <a:pt x="1475099" y="74060"/>
                  <a:pt x="1415660" y="80767"/>
                  <a:pt x="1362797" y="88900"/>
                </a:cubicBezTo>
                <a:cubicBezTo>
                  <a:pt x="1337346" y="92816"/>
                  <a:pt x="1312089" y="97958"/>
                  <a:pt x="1286597" y="101600"/>
                </a:cubicBezTo>
                <a:cubicBezTo>
                  <a:pt x="1178483" y="117045"/>
                  <a:pt x="1174454" y="114060"/>
                  <a:pt x="1057997" y="127000"/>
                </a:cubicBezTo>
                <a:cubicBezTo>
                  <a:pt x="1024076" y="130769"/>
                  <a:pt x="990333" y="136064"/>
                  <a:pt x="956397" y="139700"/>
                </a:cubicBezTo>
                <a:lnTo>
                  <a:pt x="702397" y="165100"/>
                </a:lnTo>
                <a:cubicBezTo>
                  <a:pt x="626153" y="173572"/>
                  <a:pt x="583155" y="176248"/>
                  <a:pt x="511897" y="190500"/>
                </a:cubicBezTo>
                <a:cubicBezTo>
                  <a:pt x="432575" y="206364"/>
                  <a:pt x="489570" y="197744"/>
                  <a:pt x="422997" y="215900"/>
                </a:cubicBezTo>
                <a:cubicBezTo>
                  <a:pt x="285484" y="253404"/>
                  <a:pt x="336413" y="238780"/>
                  <a:pt x="168997" y="254000"/>
                </a:cubicBezTo>
                <a:cubicBezTo>
                  <a:pt x="164781" y="254383"/>
                  <a:pt x="173230" y="260350"/>
                  <a:pt x="156297" y="2667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15144" y="4013200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From Online </a:t>
            </a:r>
            <a:r>
              <a:rPr lang="en-US" dirty="0" err="1" smtClean="0">
                <a:solidFill>
                  <a:schemeClr val="bg1"/>
                </a:solidFill>
              </a:rPr>
              <a:t>github</a:t>
            </a:r>
            <a:r>
              <a:rPr lang="en-US" dirty="0" smtClean="0">
                <a:solidFill>
                  <a:schemeClr val="bg1"/>
                </a:solidFill>
              </a:rPr>
              <a:t> repo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3212"/>
            <a:ext cx="10515600" cy="1325563"/>
          </a:xfrm>
        </p:spPr>
        <p:txBody>
          <a:bodyPr/>
          <a:lstStyle/>
          <a:p>
            <a:r>
              <a:rPr lang="en-US" dirty="0" err="1" smtClean="0"/>
              <a:t>UoB</a:t>
            </a:r>
            <a:r>
              <a:rPr lang="en-US" dirty="0" smtClean="0"/>
              <a:t> Hydro Practice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1101"/>
            <a:ext cx="6756400" cy="17461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Sign into your GitHub profile</a:t>
            </a:r>
          </a:p>
          <a:p>
            <a:r>
              <a:rPr lang="en-US" dirty="0" smtClean="0"/>
              <a:t>Everyone </a:t>
            </a:r>
            <a:r>
              <a:rPr lang="en-US" dirty="0"/>
              <a:t>go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classroom.github.com/a/9TXEAt-r</a:t>
            </a:r>
            <a:endParaRPr lang="en-US" dirty="0" smtClean="0"/>
          </a:p>
          <a:p>
            <a:r>
              <a:rPr lang="en-US" dirty="0" smtClean="0"/>
              <a:t>Choose the number (1-30) that</a:t>
            </a:r>
            <a:r>
              <a:rPr lang="en-GB" dirty="0"/>
              <a:t> </a:t>
            </a:r>
            <a:r>
              <a:rPr lang="en-GB" dirty="0" smtClean="0"/>
              <a:t>I’ve given you</a:t>
            </a:r>
          </a:p>
          <a:p>
            <a:r>
              <a:rPr lang="en-GB" dirty="0" smtClean="0"/>
              <a:t>You now have access to the first repository</a:t>
            </a:r>
            <a:r>
              <a:rPr lang="en-US" dirty="0" smtClean="0"/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g</a:t>
            </a:r>
            <a:r>
              <a:rPr lang="en-GB" dirty="0" err="1" smtClean="0"/>
              <a:t>ithub.com</a:t>
            </a:r>
            <a:r>
              <a:rPr lang="en-GB" dirty="0" smtClean="0"/>
              <a:t>/</a:t>
            </a:r>
            <a:r>
              <a:rPr lang="en-GB" dirty="0" err="1" smtClean="0"/>
              <a:t>UoBHydro</a:t>
            </a:r>
            <a:r>
              <a:rPr lang="en-GB" dirty="0" smtClean="0"/>
              <a:t>/</a:t>
            </a:r>
            <a:r>
              <a:rPr lang="en-US" dirty="0" smtClean="0"/>
              <a:t>Instructions-for-install-</a:t>
            </a:r>
            <a:r>
              <a:rPr lang="en-US" b="1" dirty="0" smtClean="0"/>
              <a:t>username</a:t>
            </a:r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288"/>
            <a:ext cx="12192000" cy="4430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6400" y="681101"/>
            <a:ext cx="519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Click Clone or Download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Hit the copy 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/>
              <a:t>git</a:t>
            </a:r>
            <a:r>
              <a:rPr lang="en-US" b="1" dirty="0" smtClean="0"/>
              <a:t> clone https://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repoaddress</a:t>
            </a:r>
            <a:endParaRPr lang="en-US" b="1" dirty="0"/>
          </a:p>
        </p:txBody>
      </p:sp>
      <p:sp>
        <p:nvSpPr>
          <p:cNvPr id="6" name="Freeform 5"/>
          <p:cNvSpPr/>
          <p:nvPr/>
        </p:nvSpPr>
        <p:spPr>
          <a:xfrm>
            <a:off x="9898079" y="5168900"/>
            <a:ext cx="846121" cy="584200"/>
          </a:xfrm>
          <a:custGeom>
            <a:avLst/>
            <a:gdLst>
              <a:gd name="connsiteX0" fmla="*/ 465121 w 846121"/>
              <a:gd name="connsiteY0" fmla="*/ 63500 h 584200"/>
              <a:gd name="connsiteX1" fmla="*/ 414321 w 846121"/>
              <a:gd name="connsiteY1" fmla="*/ 76200 h 584200"/>
              <a:gd name="connsiteX2" fmla="*/ 20621 w 846121"/>
              <a:gd name="connsiteY2" fmla="*/ 88900 h 584200"/>
              <a:gd name="connsiteX3" fmla="*/ 33321 w 846121"/>
              <a:gd name="connsiteY3" fmla="*/ 241300 h 584200"/>
              <a:gd name="connsiteX4" fmla="*/ 71421 w 846121"/>
              <a:gd name="connsiteY4" fmla="*/ 266700 h 584200"/>
              <a:gd name="connsiteX5" fmla="*/ 109521 w 846121"/>
              <a:gd name="connsiteY5" fmla="*/ 304800 h 584200"/>
              <a:gd name="connsiteX6" fmla="*/ 185721 w 846121"/>
              <a:gd name="connsiteY6" fmla="*/ 330200 h 584200"/>
              <a:gd name="connsiteX7" fmla="*/ 300021 w 846121"/>
              <a:gd name="connsiteY7" fmla="*/ 406400 h 584200"/>
              <a:gd name="connsiteX8" fmla="*/ 338121 w 846121"/>
              <a:gd name="connsiteY8" fmla="*/ 431800 h 584200"/>
              <a:gd name="connsiteX9" fmla="*/ 376221 w 846121"/>
              <a:gd name="connsiteY9" fmla="*/ 457200 h 584200"/>
              <a:gd name="connsiteX10" fmla="*/ 439721 w 846121"/>
              <a:gd name="connsiteY10" fmla="*/ 482600 h 584200"/>
              <a:gd name="connsiteX11" fmla="*/ 515921 w 846121"/>
              <a:gd name="connsiteY11" fmla="*/ 508000 h 584200"/>
              <a:gd name="connsiteX12" fmla="*/ 604821 w 846121"/>
              <a:gd name="connsiteY12" fmla="*/ 546100 h 584200"/>
              <a:gd name="connsiteX13" fmla="*/ 655621 w 846121"/>
              <a:gd name="connsiteY13" fmla="*/ 571500 h 584200"/>
              <a:gd name="connsiteX14" fmla="*/ 731821 w 846121"/>
              <a:gd name="connsiteY14" fmla="*/ 584200 h 584200"/>
              <a:gd name="connsiteX15" fmla="*/ 820721 w 846121"/>
              <a:gd name="connsiteY15" fmla="*/ 571500 h 584200"/>
              <a:gd name="connsiteX16" fmla="*/ 846121 w 846121"/>
              <a:gd name="connsiteY16" fmla="*/ 495300 h 584200"/>
              <a:gd name="connsiteX17" fmla="*/ 833421 w 846121"/>
              <a:gd name="connsiteY17" fmla="*/ 152400 h 584200"/>
              <a:gd name="connsiteX18" fmla="*/ 808021 w 846121"/>
              <a:gd name="connsiteY18" fmla="*/ 38100 h 584200"/>
              <a:gd name="connsiteX19" fmla="*/ 731821 w 846121"/>
              <a:gd name="connsiteY19" fmla="*/ 0 h 584200"/>
              <a:gd name="connsiteX20" fmla="*/ 452421 w 846121"/>
              <a:gd name="connsiteY20" fmla="*/ 25400 h 584200"/>
              <a:gd name="connsiteX21" fmla="*/ 414321 w 846121"/>
              <a:gd name="connsiteY21" fmla="*/ 38100 h 584200"/>
              <a:gd name="connsiteX22" fmla="*/ 427021 w 846121"/>
              <a:gd name="connsiteY22" fmla="*/ 76200 h 584200"/>
              <a:gd name="connsiteX23" fmla="*/ 465121 w 846121"/>
              <a:gd name="connsiteY23" fmla="*/ 635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6121" h="584200">
                <a:moveTo>
                  <a:pt x="465121" y="63500"/>
                </a:moveTo>
                <a:cubicBezTo>
                  <a:pt x="463004" y="63500"/>
                  <a:pt x="431747" y="75204"/>
                  <a:pt x="414321" y="76200"/>
                </a:cubicBezTo>
                <a:cubicBezTo>
                  <a:pt x="283233" y="83691"/>
                  <a:pt x="141098" y="36694"/>
                  <a:pt x="20621" y="88900"/>
                </a:cubicBezTo>
                <a:cubicBezTo>
                  <a:pt x="-26152" y="109168"/>
                  <a:pt x="19317" y="192285"/>
                  <a:pt x="33321" y="241300"/>
                </a:cubicBezTo>
                <a:cubicBezTo>
                  <a:pt x="37514" y="255976"/>
                  <a:pt x="59695" y="256929"/>
                  <a:pt x="71421" y="266700"/>
                </a:cubicBezTo>
                <a:cubicBezTo>
                  <a:pt x="85219" y="278198"/>
                  <a:pt x="93821" y="296078"/>
                  <a:pt x="109521" y="304800"/>
                </a:cubicBezTo>
                <a:cubicBezTo>
                  <a:pt x="132926" y="317803"/>
                  <a:pt x="163444" y="315348"/>
                  <a:pt x="185721" y="330200"/>
                </a:cubicBezTo>
                <a:lnTo>
                  <a:pt x="300021" y="406400"/>
                </a:lnTo>
                <a:lnTo>
                  <a:pt x="338121" y="431800"/>
                </a:lnTo>
                <a:cubicBezTo>
                  <a:pt x="350821" y="440267"/>
                  <a:pt x="362049" y="451531"/>
                  <a:pt x="376221" y="457200"/>
                </a:cubicBezTo>
                <a:cubicBezTo>
                  <a:pt x="397388" y="465667"/>
                  <a:pt x="418296" y="474809"/>
                  <a:pt x="439721" y="482600"/>
                </a:cubicBezTo>
                <a:cubicBezTo>
                  <a:pt x="464883" y="491750"/>
                  <a:pt x="491974" y="496026"/>
                  <a:pt x="515921" y="508000"/>
                </a:cubicBezTo>
                <a:cubicBezTo>
                  <a:pt x="684403" y="592241"/>
                  <a:pt x="474013" y="490039"/>
                  <a:pt x="604821" y="546100"/>
                </a:cubicBezTo>
                <a:cubicBezTo>
                  <a:pt x="622222" y="553558"/>
                  <a:pt x="637487" y="566060"/>
                  <a:pt x="655621" y="571500"/>
                </a:cubicBezTo>
                <a:cubicBezTo>
                  <a:pt x="680285" y="578899"/>
                  <a:pt x="706421" y="579967"/>
                  <a:pt x="731821" y="584200"/>
                </a:cubicBezTo>
                <a:cubicBezTo>
                  <a:pt x="761454" y="579967"/>
                  <a:pt x="797092" y="589878"/>
                  <a:pt x="820721" y="571500"/>
                </a:cubicBezTo>
                <a:cubicBezTo>
                  <a:pt x="841855" y="555062"/>
                  <a:pt x="846121" y="495300"/>
                  <a:pt x="846121" y="495300"/>
                </a:cubicBezTo>
                <a:cubicBezTo>
                  <a:pt x="841888" y="381000"/>
                  <a:pt x="840340" y="266569"/>
                  <a:pt x="833421" y="152400"/>
                </a:cubicBezTo>
                <a:cubicBezTo>
                  <a:pt x="833381" y="151732"/>
                  <a:pt x="821138" y="54497"/>
                  <a:pt x="808021" y="38100"/>
                </a:cubicBezTo>
                <a:cubicBezTo>
                  <a:pt x="790116" y="15719"/>
                  <a:pt x="756920" y="8366"/>
                  <a:pt x="731821" y="0"/>
                </a:cubicBezTo>
                <a:cubicBezTo>
                  <a:pt x="611584" y="7073"/>
                  <a:pt x="551516" y="626"/>
                  <a:pt x="452421" y="25400"/>
                </a:cubicBezTo>
                <a:cubicBezTo>
                  <a:pt x="439434" y="28647"/>
                  <a:pt x="427021" y="33867"/>
                  <a:pt x="414321" y="38100"/>
                </a:cubicBezTo>
                <a:cubicBezTo>
                  <a:pt x="418554" y="50800"/>
                  <a:pt x="417555" y="66734"/>
                  <a:pt x="427021" y="76200"/>
                </a:cubicBezTo>
                <a:cubicBezTo>
                  <a:pt x="436487" y="85666"/>
                  <a:pt x="467238" y="63500"/>
                  <a:pt x="465121" y="6350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" y="0"/>
            <a:ext cx="10515600" cy="1325563"/>
          </a:xfrm>
        </p:spPr>
        <p:txBody>
          <a:bodyPr/>
          <a:lstStyle/>
          <a:p>
            <a:r>
              <a:rPr lang="en-US" dirty="0" smtClean="0"/>
              <a:t>Lets get going with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408" y="1112393"/>
            <a:ext cx="10515600" cy="4351338"/>
          </a:xfrm>
        </p:spPr>
        <p:txBody>
          <a:bodyPr/>
          <a:lstStyle/>
          <a:p>
            <a:r>
              <a:rPr lang="en-US" dirty="0" smtClean="0"/>
              <a:t>Make a directory </a:t>
            </a:r>
            <a:r>
              <a:rPr lang="en-US" b="1" dirty="0" err="1" smtClean="0"/>
              <a:t>mkdir</a:t>
            </a:r>
            <a:r>
              <a:rPr lang="en-US" b="1" dirty="0" smtClean="0"/>
              <a:t> </a:t>
            </a:r>
            <a:r>
              <a:rPr lang="en-US" b="1" dirty="0" err="1" smtClean="0"/>
              <a:t>TrialPython</a:t>
            </a:r>
            <a:endParaRPr lang="en-US" b="1" dirty="0" smtClean="0"/>
          </a:p>
          <a:p>
            <a:r>
              <a:rPr lang="en-US" b="1" dirty="0" smtClean="0"/>
              <a:t>cd </a:t>
            </a:r>
            <a:r>
              <a:rPr lang="en-US" b="1" dirty="0" err="1" smtClean="0"/>
              <a:t>TrialPython</a:t>
            </a:r>
            <a:endParaRPr lang="en-US" b="1" dirty="0" smtClean="0"/>
          </a:p>
          <a:p>
            <a:r>
              <a:rPr lang="en-US" b="1" dirty="0" err="1"/>
              <a:t>j</a:t>
            </a:r>
            <a:r>
              <a:rPr lang="en-US" b="1" dirty="0" err="1" smtClean="0"/>
              <a:t>upyter</a:t>
            </a:r>
            <a:r>
              <a:rPr lang="en-US" b="1" dirty="0" smtClean="0"/>
              <a:t> notebook</a:t>
            </a:r>
          </a:p>
          <a:p>
            <a:endParaRPr lang="en-US" b="1" dirty="0"/>
          </a:p>
          <a:p>
            <a:r>
              <a:rPr lang="en-US" b="1" dirty="0" smtClean="0"/>
              <a:t>What happened?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3868"/>
            <a:ext cx="12192000" cy="19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0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6928" y="164592"/>
            <a:ext cx="35112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your web browser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352"/>
            <a:ext cx="12192000" cy="2543975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8668512" y="2468880"/>
            <a:ext cx="1097284" cy="219456"/>
          </a:xfrm>
          <a:custGeom>
            <a:avLst/>
            <a:gdLst>
              <a:gd name="connsiteX0" fmla="*/ 603504 w 1097284"/>
              <a:gd name="connsiteY0" fmla="*/ 0 h 219456"/>
              <a:gd name="connsiteX1" fmla="*/ 420624 w 1097284"/>
              <a:gd name="connsiteY1" fmla="*/ 36576 h 219456"/>
              <a:gd name="connsiteX2" fmla="*/ 256032 w 1097284"/>
              <a:gd name="connsiteY2" fmla="*/ 54864 h 219456"/>
              <a:gd name="connsiteX3" fmla="*/ 146304 w 1097284"/>
              <a:gd name="connsiteY3" fmla="*/ 73152 h 219456"/>
              <a:gd name="connsiteX4" fmla="*/ 0 w 1097284"/>
              <a:gd name="connsiteY4" fmla="*/ 109728 h 219456"/>
              <a:gd name="connsiteX5" fmla="*/ 54864 w 1097284"/>
              <a:gd name="connsiteY5" fmla="*/ 146304 h 219456"/>
              <a:gd name="connsiteX6" fmla="*/ 164592 w 1097284"/>
              <a:gd name="connsiteY6" fmla="*/ 182880 h 219456"/>
              <a:gd name="connsiteX7" fmla="*/ 603504 w 1097284"/>
              <a:gd name="connsiteY7" fmla="*/ 219456 h 219456"/>
              <a:gd name="connsiteX8" fmla="*/ 1078992 w 1097284"/>
              <a:gd name="connsiteY8" fmla="*/ 201168 h 219456"/>
              <a:gd name="connsiteX9" fmla="*/ 1097280 w 1097284"/>
              <a:gd name="connsiteY9" fmla="*/ 146304 h 219456"/>
              <a:gd name="connsiteX10" fmla="*/ 1024128 w 1097284"/>
              <a:gd name="connsiteY10" fmla="*/ 36576 h 219456"/>
              <a:gd name="connsiteX11" fmla="*/ 530352 w 1097284"/>
              <a:gd name="connsiteY11" fmla="*/ 18288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7284" h="219456">
                <a:moveTo>
                  <a:pt x="603504" y="0"/>
                </a:moveTo>
                <a:cubicBezTo>
                  <a:pt x="520431" y="20768"/>
                  <a:pt x="516710" y="23765"/>
                  <a:pt x="420624" y="36576"/>
                </a:cubicBezTo>
                <a:cubicBezTo>
                  <a:pt x="365907" y="43872"/>
                  <a:pt x="310749" y="47568"/>
                  <a:pt x="256032" y="54864"/>
                </a:cubicBezTo>
                <a:cubicBezTo>
                  <a:pt x="219277" y="59765"/>
                  <a:pt x="182561" y="65383"/>
                  <a:pt x="146304" y="73152"/>
                </a:cubicBezTo>
                <a:cubicBezTo>
                  <a:pt x="97151" y="83685"/>
                  <a:pt x="0" y="109728"/>
                  <a:pt x="0" y="109728"/>
                </a:cubicBezTo>
                <a:cubicBezTo>
                  <a:pt x="18288" y="121920"/>
                  <a:pt x="34779" y="137377"/>
                  <a:pt x="54864" y="146304"/>
                </a:cubicBezTo>
                <a:cubicBezTo>
                  <a:pt x="90096" y="161962"/>
                  <a:pt x="128016" y="170688"/>
                  <a:pt x="164592" y="182880"/>
                </a:cubicBezTo>
                <a:cubicBezTo>
                  <a:pt x="341040" y="241696"/>
                  <a:pt x="200201" y="200251"/>
                  <a:pt x="603504" y="219456"/>
                </a:cubicBezTo>
                <a:cubicBezTo>
                  <a:pt x="762000" y="213360"/>
                  <a:pt x="922091" y="224413"/>
                  <a:pt x="1078992" y="201168"/>
                </a:cubicBezTo>
                <a:cubicBezTo>
                  <a:pt x="1098061" y="198343"/>
                  <a:pt x="1097280" y="165581"/>
                  <a:pt x="1097280" y="146304"/>
                </a:cubicBezTo>
                <a:cubicBezTo>
                  <a:pt x="1097280" y="71391"/>
                  <a:pt x="1094794" y="42721"/>
                  <a:pt x="1024128" y="36576"/>
                </a:cubicBezTo>
                <a:cubicBezTo>
                  <a:pt x="789310" y="16157"/>
                  <a:pt x="719770" y="18288"/>
                  <a:pt x="530352" y="182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77842" y="2393942"/>
            <a:ext cx="363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Choose Python [</a:t>
            </a:r>
            <a:r>
              <a:rPr lang="en-US" b="1" dirty="0" err="1" smtClean="0"/>
              <a:t>conda</a:t>
            </a:r>
            <a:r>
              <a:rPr lang="en-US" b="1" dirty="0" smtClean="0"/>
              <a:t> route]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205"/>
            <a:ext cx="12192000" cy="1905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2880" y="3310128"/>
            <a:ext cx="645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Localhost:8888 is basically code for saying your </a:t>
            </a:r>
            <a:r>
              <a:rPr lang="en-US" smtClean="0"/>
              <a:t>personal computer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" y="6011708"/>
            <a:ext cx="499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follow me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" y="234568"/>
            <a:ext cx="10515600" cy="6202807"/>
          </a:xfrm>
        </p:spPr>
        <p:txBody>
          <a:bodyPr/>
          <a:lstStyle/>
          <a:p>
            <a:r>
              <a:rPr lang="en-US" dirty="0" smtClean="0"/>
              <a:t>Click untitled -&gt; rename to your liking</a:t>
            </a:r>
          </a:p>
          <a:p>
            <a:r>
              <a:rPr lang="en-US" dirty="0" smtClean="0"/>
              <a:t>Save file</a:t>
            </a:r>
          </a:p>
          <a:p>
            <a:r>
              <a:rPr lang="en-US" dirty="0" smtClean="0"/>
              <a:t>Make cell blue by clicking the in area </a:t>
            </a:r>
            <a:r>
              <a:rPr lang="en-US" b="1" dirty="0" smtClean="0"/>
              <a:t>bb </a:t>
            </a:r>
            <a:r>
              <a:rPr lang="en-US" dirty="0" smtClean="0"/>
              <a:t>to add cells</a:t>
            </a:r>
          </a:p>
          <a:p>
            <a:r>
              <a:rPr lang="en-US" b="1" dirty="0" err="1" smtClean="0"/>
              <a:t>Dd</a:t>
            </a:r>
            <a:r>
              <a:rPr lang="en-US" b="1" dirty="0" smtClean="0"/>
              <a:t> </a:t>
            </a:r>
            <a:r>
              <a:rPr lang="en-US" dirty="0" smtClean="0"/>
              <a:t>to delete cells</a:t>
            </a:r>
          </a:p>
          <a:p>
            <a:r>
              <a:rPr lang="en-US" b="1" dirty="0" smtClean="0"/>
              <a:t>M </a:t>
            </a:r>
            <a:r>
              <a:rPr lang="en-US" dirty="0" smtClean="0"/>
              <a:t>to change to markup</a:t>
            </a:r>
          </a:p>
          <a:p>
            <a:r>
              <a:rPr lang="en-US" dirty="0" smtClean="0"/>
              <a:t># or 3 to change to title or small title mode</a:t>
            </a:r>
          </a:p>
          <a:p>
            <a:r>
              <a:rPr lang="en-US" b="1" dirty="0" smtClean="0"/>
              <a:t>Up/down </a:t>
            </a:r>
            <a:r>
              <a:rPr lang="en-US" dirty="0" smtClean="0"/>
              <a:t>arrows should allow you to switch between cells above and bellow.</a:t>
            </a:r>
          </a:p>
          <a:p>
            <a:r>
              <a:rPr lang="en-US" b="1" dirty="0" smtClean="0"/>
              <a:t>Lets enter some commands</a:t>
            </a:r>
          </a:p>
        </p:txBody>
      </p:sp>
    </p:spTree>
    <p:extLst>
      <p:ext uri="{BB962C8B-B14F-4D97-AF65-F5344CB8AC3E}">
        <p14:creationId xmlns:p14="http://schemas.microsoft.com/office/powerpoint/2010/main" val="7952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0483"/>
            <a:ext cx="10515600" cy="1325563"/>
          </a:xfrm>
        </p:spPr>
        <p:txBody>
          <a:bodyPr/>
          <a:lstStyle/>
          <a:p>
            <a:r>
              <a:rPr lang="en-US" dirty="0" smtClean="0"/>
              <a:t>Lets get going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5080"/>
            <a:ext cx="3624072" cy="4351338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Anaconda comes with the most commonly used packages e.g.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A package is basically software. Contains functions to which you feed arguments in a </a:t>
            </a:r>
            <a:r>
              <a:rPr lang="en-US" dirty="0" err="1" smtClean="0"/>
              <a:t>pythonic</a:t>
            </a:r>
            <a:r>
              <a:rPr lang="en-US" dirty="0" smtClean="0"/>
              <a:t> way.</a:t>
            </a:r>
          </a:p>
          <a:p>
            <a:r>
              <a:rPr lang="en-US" dirty="0" smtClean="0"/>
              <a:t>Firstly we need to add the </a:t>
            </a:r>
            <a:r>
              <a:rPr lang="en-US" dirty="0" err="1" smtClean="0"/>
              <a:t>FloPy</a:t>
            </a:r>
            <a:r>
              <a:rPr lang="en-US" dirty="0" smtClean="0"/>
              <a:t> python package. So cd into your home directory (or anywhere, </a:t>
            </a:r>
            <a:r>
              <a:rPr lang="en-US" dirty="0" err="1" smtClean="0"/>
              <a:t>doesn</a:t>
            </a:r>
            <a:r>
              <a:rPr lang="mr-IN" dirty="0" smtClean="0"/>
              <a:t>’</a:t>
            </a:r>
            <a:r>
              <a:rPr lang="en-US" dirty="0" smtClean="0"/>
              <a:t>t matter)</a:t>
            </a:r>
          </a:p>
          <a:p>
            <a:pPr marL="0" indent="0">
              <a:buNone/>
            </a:pPr>
            <a:r>
              <a:rPr lang="en-US" b="1" dirty="0" smtClean="0"/>
              <a:t>pip</a:t>
            </a:r>
            <a:r>
              <a:rPr lang="en-US" b="1" dirty="0" smtClean="0">
                <a:solidFill>
                  <a:srgbClr val="FF0000"/>
                </a:solidFill>
              </a:rPr>
              <a:t>(3.5) </a:t>
            </a:r>
            <a:r>
              <a:rPr lang="en-US" b="1" dirty="0" smtClean="0"/>
              <a:t>install </a:t>
            </a:r>
            <a:r>
              <a:rPr lang="en-US" b="1" dirty="0" err="1" smtClean="0"/>
              <a:t>flopy</a:t>
            </a:r>
            <a:endParaRPr lang="en-US" b="1" dirty="0" smtClean="0"/>
          </a:p>
          <a:p>
            <a:pPr marL="0" indent="0">
              <a:buNone/>
            </a:pPr>
            <a:r>
              <a:rPr lang="en-US" i="1" dirty="0" smtClean="0"/>
              <a:t>At a later date </a:t>
            </a:r>
            <a:endParaRPr lang="en-US" i="1" dirty="0"/>
          </a:p>
          <a:p>
            <a:pPr marL="0" indent="0">
              <a:buNone/>
            </a:pPr>
            <a:r>
              <a:rPr lang="en-US" b="1" dirty="0"/>
              <a:t>p</a:t>
            </a:r>
            <a:r>
              <a:rPr lang="en-US" b="1" dirty="0" smtClean="0"/>
              <a:t>ip install </a:t>
            </a:r>
            <a:r>
              <a:rPr lang="en-US" b="1" dirty="0" err="1" smtClean="0"/>
              <a:t>flopy</a:t>
            </a:r>
            <a:r>
              <a:rPr lang="en-US" b="1" dirty="0" smtClean="0"/>
              <a:t> </a:t>
            </a:r>
            <a:r>
              <a:rPr lang="mr-IN" b="1" dirty="0" smtClean="0"/>
              <a:t>–</a:t>
            </a:r>
            <a:r>
              <a:rPr lang="en-US" b="1" dirty="0" smtClean="0"/>
              <a:t>upgrade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Pip is the python package manager. Allows you update and install python packages through the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0"/>
            <a:ext cx="8369808" cy="68580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8245779" y="1408176"/>
            <a:ext cx="1081101" cy="438912"/>
          </a:xfrm>
          <a:custGeom>
            <a:avLst/>
            <a:gdLst>
              <a:gd name="connsiteX0" fmla="*/ 258141 w 1081101"/>
              <a:gd name="connsiteY0" fmla="*/ 91440 h 438912"/>
              <a:gd name="connsiteX1" fmla="*/ 184989 w 1081101"/>
              <a:gd name="connsiteY1" fmla="*/ 109728 h 438912"/>
              <a:gd name="connsiteX2" fmla="*/ 2109 w 1081101"/>
              <a:gd name="connsiteY2" fmla="*/ 128016 h 438912"/>
              <a:gd name="connsiteX3" fmla="*/ 56973 w 1081101"/>
              <a:gd name="connsiteY3" fmla="*/ 347472 h 438912"/>
              <a:gd name="connsiteX4" fmla="*/ 221565 w 1081101"/>
              <a:gd name="connsiteY4" fmla="*/ 402336 h 438912"/>
              <a:gd name="connsiteX5" fmla="*/ 276429 w 1081101"/>
              <a:gd name="connsiteY5" fmla="*/ 420624 h 438912"/>
              <a:gd name="connsiteX6" fmla="*/ 331293 w 1081101"/>
              <a:gd name="connsiteY6" fmla="*/ 438912 h 438912"/>
              <a:gd name="connsiteX7" fmla="*/ 916509 w 1081101"/>
              <a:gd name="connsiteY7" fmla="*/ 420624 h 438912"/>
              <a:gd name="connsiteX8" fmla="*/ 971373 w 1081101"/>
              <a:gd name="connsiteY8" fmla="*/ 402336 h 438912"/>
              <a:gd name="connsiteX9" fmla="*/ 1026237 w 1081101"/>
              <a:gd name="connsiteY9" fmla="*/ 365760 h 438912"/>
              <a:gd name="connsiteX10" fmla="*/ 1081101 w 1081101"/>
              <a:gd name="connsiteY10" fmla="*/ 310896 h 438912"/>
              <a:gd name="connsiteX11" fmla="*/ 1062813 w 1081101"/>
              <a:gd name="connsiteY11" fmla="*/ 146304 h 438912"/>
              <a:gd name="connsiteX12" fmla="*/ 1007949 w 1081101"/>
              <a:gd name="connsiteY12" fmla="*/ 109728 h 438912"/>
              <a:gd name="connsiteX13" fmla="*/ 788493 w 1081101"/>
              <a:gd name="connsiteY13" fmla="*/ 91440 h 438912"/>
              <a:gd name="connsiteX14" fmla="*/ 715341 w 1081101"/>
              <a:gd name="connsiteY14" fmla="*/ 73152 h 438912"/>
              <a:gd name="connsiteX15" fmla="*/ 532461 w 1081101"/>
              <a:gd name="connsiteY15" fmla="*/ 36576 h 438912"/>
              <a:gd name="connsiteX16" fmla="*/ 349581 w 1081101"/>
              <a:gd name="connsiteY16" fmla="*/ 0 h 438912"/>
              <a:gd name="connsiteX17" fmla="*/ 239853 w 1081101"/>
              <a:gd name="connsiteY17" fmla="*/ 18288 h 438912"/>
              <a:gd name="connsiteX18" fmla="*/ 203277 w 1081101"/>
              <a:gd name="connsiteY18" fmla="*/ 73152 h 438912"/>
              <a:gd name="connsiteX19" fmla="*/ 166701 w 1081101"/>
              <a:gd name="connsiteY19" fmla="*/ 109728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1101" h="438912">
                <a:moveTo>
                  <a:pt x="258141" y="91440"/>
                </a:moveTo>
                <a:cubicBezTo>
                  <a:pt x="233757" y="97536"/>
                  <a:pt x="209871" y="106173"/>
                  <a:pt x="184989" y="109728"/>
                </a:cubicBezTo>
                <a:cubicBezTo>
                  <a:pt x="124341" y="118392"/>
                  <a:pt x="50468" y="90404"/>
                  <a:pt x="2109" y="128016"/>
                </a:cubicBezTo>
                <a:cubicBezTo>
                  <a:pt x="-11993" y="138984"/>
                  <a:pt x="48938" y="344794"/>
                  <a:pt x="56973" y="347472"/>
                </a:cubicBezTo>
                <a:lnTo>
                  <a:pt x="221565" y="402336"/>
                </a:lnTo>
                <a:lnTo>
                  <a:pt x="276429" y="420624"/>
                </a:lnTo>
                <a:lnTo>
                  <a:pt x="331293" y="438912"/>
                </a:lnTo>
                <a:cubicBezTo>
                  <a:pt x="526365" y="432816"/>
                  <a:pt x="721660" y="431758"/>
                  <a:pt x="916509" y="420624"/>
                </a:cubicBezTo>
                <a:cubicBezTo>
                  <a:pt x="935755" y="419524"/>
                  <a:pt x="954131" y="410957"/>
                  <a:pt x="971373" y="402336"/>
                </a:cubicBezTo>
                <a:cubicBezTo>
                  <a:pt x="991032" y="392506"/>
                  <a:pt x="1009352" y="379831"/>
                  <a:pt x="1026237" y="365760"/>
                </a:cubicBezTo>
                <a:cubicBezTo>
                  <a:pt x="1046106" y="349203"/>
                  <a:pt x="1062813" y="329184"/>
                  <a:pt x="1081101" y="310896"/>
                </a:cubicBezTo>
                <a:cubicBezTo>
                  <a:pt x="1075005" y="256032"/>
                  <a:pt x="1081678" y="198182"/>
                  <a:pt x="1062813" y="146304"/>
                </a:cubicBezTo>
                <a:cubicBezTo>
                  <a:pt x="1055302" y="125648"/>
                  <a:pt x="1029502" y="114039"/>
                  <a:pt x="1007949" y="109728"/>
                </a:cubicBezTo>
                <a:cubicBezTo>
                  <a:pt x="935969" y="95332"/>
                  <a:pt x="861645" y="97536"/>
                  <a:pt x="788493" y="91440"/>
                </a:cubicBezTo>
                <a:cubicBezTo>
                  <a:pt x="764109" y="85344"/>
                  <a:pt x="739918" y="78418"/>
                  <a:pt x="715341" y="73152"/>
                </a:cubicBezTo>
                <a:cubicBezTo>
                  <a:pt x="654554" y="60126"/>
                  <a:pt x="591438" y="56235"/>
                  <a:pt x="532461" y="36576"/>
                </a:cubicBezTo>
                <a:cubicBezTo>
                  <a:pt x="436704" y="4657"/>
                  <a:pt x="496680" y="21014"/>
                  <a:pt x="349581" y="0"/>
                </a:cubicBezTo>
                <a:cubicBezTo>
                  <a:pt x="313005" y="6096"/>
                  <a:pt x="273019" y="1705"/>
                  <a:pt x="239853" y="18288"/>
                </a:cubicBezTo>
                <a:cubicBezTo>
                  <a:pt x="220194" y="28118"/>
                  <a:pt x="217007" y="55989"/>
                  <a:pt x="203277" y="73152"/>
                </a:cubicBezTo>
                <a:cubicBezTo>
                  <a:pt x="192506" y="86616"/>
                  <a:pt x="178893" y="97536"/>
                  <a:pt x="166701" y="109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3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19500" cy="4351338"/>
          </a:xfrm>
        </p:spPr>
        <p:txBody>
          <a:bodyPr/>
          <a:lstStyle/>
          <a:p>
            <a:r>
              <a:rPr lang="en-US" dirty="0"/>
              <a:t>Fiona (Lead</a:t>
            </a:r>
            <a:r>
              <a:rPr lang="en-US" dirty="0" smtClean="0"/>
              <a:t>)</a:t>
            </a:r>
          </a:p>
          <a:p>
            <a:r>
              <a:rPr lang="en-US" dirty="0" smtClean="0"/>
              <a:t>Hamish (Lead)</a:t>
            </a:r>
          </a:p>
          <a:p>
            <a:r>
              <a:rPr lang="en-US" dirty="0" smtClean="0"/>
              <a:t>Tan</a:t>
            </a:r>
          </a:p>
          <a:p>
            <a:r>
              <a:rPr lang="en-US" dirty="0" smtClean="0"/>
              <a:t>Laura</a:t>
            </a:r>
          </a:p>
          <a:p>
            <a:r>
              <a:rPr lang="en-US" dirty="0" smtClean="0"/>
              <a:t>Khalil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12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304"/>
            <a:ext cx="10515600" cy="1288352"/>
          </a:xfrm>
        </p:spPr>
        <p:txBody>
          <a:bodyPr/>
          <a:lstStyle/>
          <a:p>
            <a:r>
              <a:rPr lang="en-US" dirty="0" smtClean="0"/>
              <a:t>Confined aquifer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073"/>
            <a:ext cx="621792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classroom.github.com/a/YlhRyDKP</a:t>
            </a:r>
            <a:endParaRPr lang="en-US" dirty="0"/>
          </a:p>
          <a:p>
            <a:r>
              <a:rPr lang="en-US" dirty="0" smtClean="0"/>
              <a:t>Aim is to have everyone up and running today</a:t>
            </a:r>
          </a:p>
          <a:p>
            <a:r>
              <a:rPr lang="en-US" dirty="0" smtClean="0"/>
              <a:t>Start is a 1x10x10 grid</a:t>
            </a:r>
          </a:p>
          <a:p>
            <a:r>
              <a:rPr lang="en-US" dirty="0" smtClean="0"/>
              <a:t>Heads at 10m and 0m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Modflow</a:t>
            </a:r>
            <a:r>
              <a:rPr lang="en-US" dirty="0" smtClean="0"/>
              <a:t> engine then calculates what happens between these cells</a:t>
            </a:r>
          </a:p>
          <a:p>
            <a:r>
              <a:rPr lang="en-US" dirty="0" smtClean="0"/>
              <a:t>We then plot the result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76288" y="1280160"/>
            <a:ext cx="4663440" cy="390925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397496" y="1280160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0792" y="1267968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54568" y="1286256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17864" y="1274064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87256" y="1304544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750552" y="1292352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244328" y="1310640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07624" y="1298448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079480" y="1286256"/>
            <a:ext cx="0" cy="39092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928106" y="1814419"/>
            <a:ext cx="4611622" cy="143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876288" y="4691732"/>
            <a:ext cx="4663440" cy="265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6928106" y="4232817"/>
            <a:ext cx="4663440" cy="265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876288" y="3735138"/>
            <a:ext cx="4663440" cy="265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876288" y="2259046"/>
            <a:ext cx="4611622" cy="143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6928106" y="2805116"/>
            <a:ext cx="4611622" cy="143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28105" y="3013742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100818" y="3092651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97626" y="1392871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97625" y="4718304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128251" y="4762889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958072" y="3044222"/>
            <a:ext cx="46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128251" y="1431894"/>
            <a:ext cx="46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626096" y="1577537"/>
            <a:ext cx="3273552" cy="3370018"/>
          </a:xfrm>
          <a:prstGeom prst="rect">
            <a:avLst/>
          </a:prstGeom>
          <a:solidFill>
            <a:schemeClr val="bg2">
              <a:lumMod val="75000"/>
              <a:alpha val="5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6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Ah </a:t>
            </a:r>
            <a:r>
              <a:rPr lang="en-US" dirty="0" err="1" smtClean="0"/>
              <a:t>ze</a:t>
            </a:r>
            <a:r>
              <a:rPr lang="en-US" dirty="0" smtClean="0"/>
              <a:t>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scripts are calling out for the MODFLOW engine. But it can’t find the engine</a:t>
            </a:r>
          </a:p>
          <a:p>
            <a:r>
              <a:rPr lang="en-US" dirty="0" smtClean="0"/>
              <a:t>Need to download the engine from the internet</a:t>
            </a:r>
          </a:p>
          <a:p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github.com/modflowpy/pymake</a:t>
            </a:r>
            <a:endParaRPr lang="en-US" dirty="0" smtClean="0"/>
          </a:p>
          <a:p>
            <a:r>
              <a:rPr lang="en-US" b="1" dirty="0"/>
              <a:t>pip install 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modflowpy</a:t>
            </a:r>
            <a:r>
              <a:rPr lang="en-US" b="1" dirty="0"/>
              <a:t>/</a:t>
            </a:r>
            <a:r>
              <a:rPr lang="en-US" b="1" dirty="0" err="1"/>
              <a:t>pymake</a:t>
            </a:r>
            <a:r>
              <a:rPr lang="en-US" b="1" dirty="0"/>
              <a:t>/</a:t>
            </a:r>
            <a:r>
              <a:rPr lang="en-US" b="1" dirty="0" err="1"/>
              <a:t>zipball</a:t>
            </a:r>
            <a:r>
              <a:rPr lang="en-US" b="1" dirty="0"/>
              <a:t>/master </a:t>
            </a:r>
            <a:endParaRPr lang="en-US" b="1" dirty="0" smtClean="0"/>
          </a:p>
          <a:p>
            <a:r>
              <a:rPr lang="en-US" dirty="0" smtClean="0"/>
              <a:t>Clone the folder into your </a:t>
            </a:r>
            <a:r>
              <a:rPr lang="en-US" dirty="0" err="1"/>
              <a:t>M</a:t>
            </a:r>
            <a:r>
              <a:rPr lang="en-US" dirty="0" err="1" smtClean="0"/>
              <a:t>odflow</a:t>
            </a:r>
            <a:r>
              <a:rPr lang="en-US" dirty="0" smtClean="0"/>
              <a:t> practical</a:t>
            </a:r>
          </a:p>
          <a:p>
            <a:r>
              <a:rPr lang="en-US" b="1" dirty="0" smtClean="0"/>
              <a:t>cd examples</a:t>
            </a:r>
          </a:p>
          <a:p>
            <a:r>
              <a:rPr lang="en-US" b="1" dirty="0"/>
              <a:t>python </a:t>
            </a:r>
            <a:r>
              <a:rPr lang="en-US" b="1" dirty="0" smtClean="0"/>
              <a:t>make_mf2005.py</a:t>
            </a:r>
          </a:p>
          <a:p>
            <a:r>
              <a:rPr lang="en-US" dirty="0" smtClean="0"/>
              <a:t>Place that executable somewhere locally</a:t>
            </a:r>
          </a:p>
          <a:p>
            <a:r>
              <a:rPr lang="en-US" dirty="0" smtClean="0"/>
              <a:t>Note do not put the engine on an external hard disk drive. Python scripts may be run from an external</a:t>
            </a:r>
          </a:p>
          <a:p>
            <a:r>
              <a:rPr lang="en-US" dirty="0" smtClean="0"/>
              <a:t>Change the following in the python script;</a:t>
            </a:r>
          </a:p>
          <a:p>
            <a:r>
              <a:rPr lang="en-US" dirty="0"/>
              <a:t>mf = </a:t>
            </a:r>
            <a:r>
              <a:rPr lang="en-US" dirty="0" err="1"/>
              <a:t>flopy.modflow.Modflow</a:t>
            </a:r>
            <a:r>
              <a:rPr lang="en-US" dirty="0"/>
              <a:t>(</a:t>
            </a:r>
            <a:r>
              <a:rPr lang="en-US" dirty="0" err="1"/>
              <a:t>modelname</a:t>
            </a:r>
            <a:r>
              <a:rPr lang="en-US" dirty="0"/>
              <a:t>, </a:t>
            </a:r>
            <a:r>
              <a:rPr lang="en-US" dirty="0" err="1"/>
              <a:t>exe_name</a:t>
            </a:r>
            <a:r>
              <a:rPr lang="en-US" dirty="0" smtClean="0"/>
              <a:t>=’</a:t>
            </a:r>
            <a:r>
              <a:rPr lang="en-US" b="1" dirty="0" smtClean="0">
                <a:solidFill>
                  <a:srgbClr val="FF0000"/>
                </a:solidFill>
              </a:rPr>
              <a:t>new/location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This should now work</a:t>
            </a:r>
          </a:p>
          <a:p>
            <a:r>
              <a:rPr lang="en-US" dirty="0" smtClean="0"/>
              <a:t>WINDOWS PEOPLE I’m not </a:t>
            </a:r>
            <a:r>
              <a:rPr lang="en-US" dirty="0" err="1" smtClean="0"/>
              <a:t>wholey</a:t>
            </a:r>
            <a:r>
              <a:rPr lang="en-US" dirty="0" smtClean="0"/>
              <a:t> clear atm. Lets have a go!!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7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done!! That was super difficult!!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8214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stop here</a:t>
            </a:r>
            <a:r>
              <a:rPr lang="mr-IN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Try and get used to Python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Read around </a:t>
            </a:r>
            <a:r>
              <a:rPr lang="en-GB" dirty="0" err="1" smtClean="0"/>
              <a:t>FloPy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Textbooks on order/in the library which deal directly with </a:t>
            </a:r>
            <a:r>
              <a:rPr lang="en-GB" dirty="0" err="1" smtClean="0"/>
              <a:t>FloPy</a:t>
            </a:r>
            <a:r>
              <a:rPr lang="en-GB" dirty="0" smtClean="0"/>
              <a:t> and </a:t>
            </a:r>
            <a:r>
              <a:rPr lang="en-GB" dirty="0" err="1" smtClean="0"/>
              <a:t>hydromodelling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46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Anaconda 3.5 ?</a:t>
            </a:r>
          </a:p>
          <a:p>
            <a:r>
              <a:rPr lang="en-US" dirty="0" smtClean="0"/>
              <a:t>Installed </a:t>
            </a:r>
            <a:r>
              <a:rPr lang="en-US" dirty="0" err="1" smtClean="0"/>
              <a:t>Git</a:t>
            </a:r>
            <a:r>
              <a:rPr lang="en-US" dirty="0" smtClean="0"/>
              <a:t> ?</a:t>
            </a:r>
          </a:p>
          <a:p>
            <a:r>
              <a:rPr lang="en-US" dirty="0" smtClean="0"/>
              <a:t>Made a GitHub account 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Written down this number I’m about to give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4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91" y="-291001"/>
            <a:ext cx="8045240" cy="1325563"/>
          </a:xfrm>
        </p:spPr>
        <p:txBody>
          <a:bodyPr/>
          <a:lstStyle/>
          <a:p>
            <a:r>
              <a:rPr lang="en-US" dirty="0" smtClean="0"/>
              <a:t>What we have done in the past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27" y="817562"/>
            <a:ext cx="7082422" cy="55231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USGS (United States Geological Survey) developed the ‘engines’ over many years; MODFLOW-2005, MODPATH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b="1" dirty="0" smtClean="0"/>
              <a:t>They </a:t>
            </a:r>
            <a:r>
              <a:rPr lang="en-US" b="1" dirty="0" smtClean="0"/>
              <a:t>take input text files =&gt; Run =&gt; Output text files </a:t>
            </a:r>
            <a:r>
              <a:rPr lang="mr-IN" b="1" dirty="0" smtClean="0"/>
              <a:t>–</a:t>
            </a:r>
            <a:r>
              <a:rPr lang="en-US" b="1" dirty="0" smtClean="0"/>
              <a:t> Most common way programs ‘work’</a:t>
            </a:r>
          </a:p>
          <a:p>
            <a:r>
              <a:rPr lang="en-US" dirty="0" smtClean="0"/>
              <a:t>Visual </a:t>
            </a:r>
            <a:r>
              <a:rPr lang="en-US" dirty="0" err="1" smtClean="0"/>
              <a:t>Modflow</a:t>
            </a:r>
            <a:r>
              <a:rPr lang="en-US" dirty="0" smtClean="0"/>
              <a:t> Flex makes it ‘easy’ for the user by creating and reading those files for you. </a:t>
            </a:r>
          </a:p>
          <a:p>
            <a:r>
              <a:rPr lang="en-US" dirty="0" smtClean="0"/>
              <a:t>Software that cost £1000’s </a:t>
            </a:r>
            <a:r>
              <a:rPr lang="en-US" b="1" dirty="0" smtClean="0"/>
              <a:t>years ago</a:t>
            </a:r>
          </a:p>
          <a:p>
            <a:r>
              <a:rPr lang="en-US" dirty="0" smtClean="0"/>
              <a:t>GUI- Graphical user interface e.g. Word, Excel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Problems</a:t>
            </a:r>
          </a:p>
          <a:p>
            <a:pPr lvl="1"/>
            <a:r>
              <a:rPr lang="en-GB" dirty="0" smtClean="0"/>
              <a:t>Lack of support (costly)</a:t>
            </a:r>
          </a:p>
          <a:p>
            <a:pPr lvl="1"/>
            <a:r>
              <a:rPr lang="en-GB" dirty="0" smtClean="0"/>
              <a:t>Lack of updates and management by central </a:t>
            </a:r>
            <a:r>
              <a:rPr lang="en-GB" dirty="0" err="1"/>
              <a:t>U</a:t>
            </a:r>
            <a:r>
              <a:rPr lang="en-GB" dirty="0" err="1" smtClean="0"/>
              <a:t>ni</a:t>
            </a:r>
            <a:endParaRPr lang="en-GB" dirty="0" smtClean="0"/>
          </a:p>
          <a:p>
            <a:pPr lvl="1"/>
            <a:r>
              <a:rPr lang="en-GB" dirty="0" smtClean="0"/>
              <a:t>You cant take a copy home with you!</a:t>
            </a:r>
          </a:p>
          <a:p>
            <a:pPr lvl="1"/>
            <a:r>
              <a:rPr lang="en-GB" dirty="0" smtClean="0"/>
              <a:t>Notoriously non-user friendly -&gt; At the end of the course you probably never wanted to touch another hydrological model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372349" y="3759200"/>
            <a:ext cx="4572000" cy="3012300"/>
            <a:chOff x="7308850" y="1659732"/>
            <a:chExt cx="4572000" cy="3683000"/>
          </a:xfrm>
        </p:grpSpPr>
        <p:sp>
          <p:nvSpPr>
            <p:cNvPr id="4" name="Rectangle 3"/>
            <p:cNvSpPr/>
            <p:nvPr/>
          </p:nvSpPr>
          <p:spPr>
            <a:xfrm>
              <a:off x="7308850" y="1659732"/>
              <a:ext cx="4572000" cy="368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53524" y="3239622"/>
              <a:ext cx="1384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GUI</a:t>
              </a:r>
              <a:endParaRPr lang="en-US" sz="2800" b="1" dirty="0"/>
            </a:p>
          </p:txBody>
        </p:sp>
        <p:sp>
          <p:nvSpPr>
            <p:cNvPr id="7" name="Diamond 6"/>
            <p:cNvSpPr/>
            <p:nvPr/>
          </p:nvSpPr>
          <p:spPr>
            <a:xfrm>
              <a:off x="7407274" y="1727435"/>
              <a:ext cx="1895475" cy="1883568"/>
            </a:xfrm>
            <a:prstGeom prst="diamond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18449" y="2021864"/>
              <a:ext cx="12350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Modflow</a:t>
              </a:r>
              <a:r>
                <a:rPr lang="en-US" dirty="0" smtClean="0"/>
                <a:t> Engines;</a:t>
              </a:r>
            </a:p>
            <a:p>
              <a:r>
                <a:rPr lang="en-US" dirty="0" smtClean="0"/>
                <a:t>MODPATH</a:t>
              </a:r>
            </a:p>
            <a:p>
              <a:r>
                <a:rPr lang="en-US" dirty="0" smtClean="0"/>
                <a:t>SEAWAT</a:t>
              </a:r>
              <a:endParaRPr lang="en-US" dirty="0"/>
            </a:p>
          </p:txBody>
        </p:sp>
        <p:sp>
          <p:nvSpPr>
            <p:cNvPr id="9" name="Regular Pentagon 8"/>
            <p:cNvSpPr/>
            <p:nvPr/>
          </p:nvSpPr>
          <p:spPr>
            <a:xfrm>
              <a:off x="7602535" y="3932309"/>
              <a:ext cx="1504951" cy="1003300"/>
            </a:xfrm>
            <a:prstGeom prst="pentag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8753" y="4169674"/>
              <a:ext cx="137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Input text files -100’s</a:t>
              </a:r>
              <a:endParaRPr lang="en-US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9948862" y="2262387"/>
              <a:ext cx="1931987" cy="1907287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61613" y="3192284"/>
              <a:ext cx="137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Plotting Results</a:t>
              </a:r>
              <a:endParaRPr lang="en-US" dirty="0"/>
            </a:p>
          </p:txBody>
        </p:sp>
        <p:cxnSp>
          <p:nvCxnSpPr>
            <p:cNvPr id="17" name="Curved Connector 16"/>
            <p:cNvCxnSpPr>
              <a:stCxn id="9" idx="1"/>
              <a:endCxn id="7" idx="2"/>
            </p:cNvCxnSpPr>
            <p:nvPr/>
          </p:nvCxnSpPr>
          <p:spPr>
            <a:xfrm rot="10800000" flipH="1">
              <a:off x="7671011" y="3611003"/>
              <a:ext cx="684000" cy="704532"/>
            </a:xfrm>
            <a:prstGeom prst="curvedConnector4">
              <a:avLst>
                <a:gd name="adj1" fmla="val -30380"/>
                <a:gd name="adj2" fmla="val 7719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endCxn id="11" idx="0"/>
            </p:cNvCxnSpPr>
            <p:nvPr/>
          </p:nvCxnSpPr>
          <p:spPr>
            <a:xfrm flipV="1">
              <a:off x="9322699" y="2262387"/>
              <a:ext cx="1592157" cy="400664"/>
            </a:xfrm>
            <a:prstGeom prst="curvedConnector4">
              <a:avLst>
                <a:gd name="adj1" fmla="val 19664"/>
                <a:gd name="adj2" fmla="val 15705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3"/>
            </p:cNvCxnSpPr>
            <p:nvPr/>
          </p:nvCxnSpPr>
          <p:spPr>
            <a:xfrm rot="5400000">
              <a:off x="9938241" y="3338919"/>
              <a:ext cx="145861" cy="1807370"/>
            </a:xfrm>
            <a:prstGeom prst="curvedConnector2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9469646" y="4319177"/>
              <a:ext cx="15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Development</a:t>
              </a:r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02" y="60974"/>
            <a:ext cx="4433446" cy="33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98425"/>
            <a:ext cx="5765800" cy="1325563"/>
          </a:xfrm>
        </p:spPr>
        <p:txBody>
          <a:bodyPr/>
          <a:lstStyle/>
          <a:p>
            <a:r>
              <a:rPr lang="en-US" dirty="0" smtClean="0"/>
              <a:t>What we are moving to =&gt; FloPy3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423988"/>
            <a:ext cx="52070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USGS developed the ‘engines’ over many years; MODFLOW-2005, MODPATH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USGS have released a Python module called ‘FloPy3’ which writes the input files, accesses and runs these engines (written in Fortran or C) and reads the output</a:t>
            </a:r>
          </a:p>
          <a:p>
            <a:r>
              <a:rPr lang="en-GB" dirty="0" smtClean="0"/>
              <a:t>Open source and in development </a:t>
            </a:r>
            <a:r>
              <a:rPr lang="mr-IN" dirty="0" smtClean="0"/>
              <a:t>–</a:t>
            </a:r>
            <a:r>
              <a:rPr lang="en-GB" dirty="0" smtClean="0"/>
              <a:t> Last update was 7 days ago!</a:t>
            </a:r>
          </a:p>
          <a:p>
            <a:r>
              <a:rPr lang="en-GB" b="1" dirty="0" smtClean="0"/>
              <a:t>You are the guinea pig’s! </a:t>
            </a:r>
            <a:r>
              <a:rPr lang="en-GB" b="1" dirty="0" smtClean="0">
                <a:solidFill>
                  <a:srgbClr val="FF0000"/>
                </a:solidFill>
              </a:rPr>
              <a:t>Do not fear! </a:t>
            </a:r>
          </a:p>
          <a:p>
            <a:r>
              <a:rPr lang="en-GB" dirty="0" smtClean="0"/>
              <a:t>Still working out details for </a:t>
            </a:r>
            <a:r>
              <a:rPr lang="en-GB" dirty="0" err="1"/>
              <a:t>p</a:t>
            </a:r>
            <a:r>
              <a:rPr lang="en-GB" dirty="0" err="1" smtClean="0"/>
              <a:t>racticals</a:t>
            </a:r>
            <a:r>
              <a:rPr lang="en-GB" dirty="0" smtClean="0"/>
              <a:t> weeks 8, </a:t>
            </a:r>
            <a:r>
              <a:rPr lang="en-GB" b="1" dirty="0" smtClean="0">
                <a:solidFill>
                  <a:srgbClr val="FF0000"/>
                </a:solidFill>
              </a:rPr>
              <a:t>10, 11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Practical 10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GB" b="1" dirty="0" smtClean="0">
                <a:solidFill>
                  <a:srgbClr val="FF0000"/>
                </a:solidFill>
              </a:rPr>
              <a:t> 11 assessed</a:t>
            </a:r>
          </a:p>
          <a:p>
            <a:r>
              <a:rPr lang="en-GB" dirty="0" smtClean="0"/>
              <a:t>A lot of this revolves around editing existing existing codes, room for allowing you explore software and then there will be questions testing fundamental hydrological knowledge.</a:t>
            </a:r>
          </a:p>
          <a:p>
            <a:r>
              <a:rPr lang="en-GB" dirty="0" smtClean="0"/>
              <a:t>Extra-demonstrators</a:t>
            </a:r>
          </a:p>
          <a:p>
            <a:r>
              <a:rPr lang="en-GB" dirty="0" smtClean="0"/>
              <a:t>You will be able to put ‘Python and GitHub experience’ on your CV </a:t>
            </a:r>
            <a:endParaRPr lang="en-GB" dirty="0"/>
          </a:p>
          <a:p>
            <a:pPr lvl="1"/>
            <a:r>
              <a:rPr lang="en-GB" dirty="0" smtClean="0"/>
              <a:t>Huge for employers!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98424"/>
            <a:ext cx="5535738" cy="66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Matlab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high-level language (R2017b) and IDE (integrated development environment)</a:t>
            </a:r>
          </a:p>
          <a:p>
            <a:r>
              <a:rPr lang="en-US" dirty="0" smtClean="0"/>
              <a:t>Developed in 1984</a:t>
            </a:r>
          </a:p>
          <a:p>
            <a:r>
              <a:rPr lang="en-US" dirty="0" smtClean="0"/>
              <a:t>Proprietary (i.e. copyrighted) software </a:t>
            </a:r>
            <a:r>
              <a:rPr lang="mr-IN" dirty="0" smtClean="0"/>
              <a:t>–</a:t>
            </a:r>
            <a:r>
              <a:rPr lang="en-US" dirty="0" smtClean="0"/>
              <a:t> need to pay (£100?) yearly for a license</a:t>
            </a:r>
          </a:p>
          <a:p>
            <a:r>
              <a:rPr lang="en-US" dirty="0" smtClean="0"/>
              <a:t>Used widely. Particularly heavily in academia</a:t>
            </a:r>
            <a:r>
              <a:rPr lang="en-US" dirty="0"/>
              <a:t> </a:t>
            </a:r>
            <a:r>
              <a:rPr lang="en-US" dirty="0" smtClean="0"/>
              <a:t>and also engineering (Simulink)</a:t>
            </a:r>
          </a:p>
          <a:p>
            <a:r>
              <a:rPr lang="en-US" dirty="0" smtClean="0"/>
              <a:t>Reasonably large and active user support community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8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Python?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82688"/>
            <a:ext cx="5994400" cy="567531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Just the language =&gt; 2.7 + 3.5 most common</a:t>
            </a:r>
          </a:p>
          <a:p>
            <a:r>
              <a:rPr lang="en-US" dirty="0" smtClean="0"/>
              <a:t>Free! </a:t>
            </a:r>
            <a:r>
              <a:rPr lang="mr-IN" dirty="0" smtClean="0"/>
              <a:t>–</a:t>
            </a:r>
            <a:r>
              <a:rPr lang="en-US" dirty="0" smtClean="0"/>
              <a:t> Open source</a:t>
            </a:r>
          </a:p>
          <a:p>
            <a:r>
              <a:rPr lang="en-US" dirty="0" smtClean="0"/>
              <a:t>Developed in 1991</a:t>
            </a:r>
          </a:p>
          <a:p>
            <a:r>
              <a:rPr lang="en-US" dirty="0" smtClean="0"/>
              <a:t>Massive user community </a:t>
            </a:r>
            <a:r>
              <a:rPr lang="mr-IN" dirty="0" smtClean="0"/>
              <a:t>–</a:t>
            </a:r>
            <a:r>
              <a:rPr lang="en-US" dirty="0" smtClean="0"/>
              <a:t> Quickly is becoming </a:t>
            </a:r>
            <a:r>
              <a:rPr lang="en-US" b="1" dirty="0" smtClean="0"/>
              <a:t>THE</a:t>
            </a:r>
            <a:r>
              <a:rPr lang="en-US" dirty="0" smtClean="0"/>
              <a:t> language to learn.</a:t>
            </a:r>
          </a:p>
          <a:p>
            <a:r>
              <a:rPr lang="en-US" dirty="0" err="1" smtClean="0"/>
              <a:t>Superflexible</a:t>
            </a:r>
            <a:r>
              <a:rPr lang="en-US" dirty="0" smtClean="0"/>
              <a:t> - can be used to</a:t>
            </a:r>
          </a:p>
          <a:p>
            <a:pPr lvl="1"/>
            <a:r>
              <a:rPr lang="en-US" dirty="0" smtClean="0"/>
              <a:t>Develop Websites; Django </a:t>
            </a:r>
            <a:r>
              <a:rPr lang="mr-IN" dirty="0" smtClean="0"/>
              <a:t>–</a:t>
            </a:r>
            <a:r>
              <a:rPr lang="en-US" dirty="0" smtClean="0"/>
              <a:t> Whole of Reddit is built with Python!</a:t>
            </a:r>
          </a:p>
          <a:p>
            <a:pPr lvl="1"/>
            <a:r>
              <a:rPr lang="en-US" dirty="0" smtClean="0"/>
              <a:t>Machine learning; </a:t>
            </a:r>
            <a:r>
              <a:rPr lang="en-US" dirty="0" err="1" smtClean="0"/>
              <a:t>SciKit</a:t>
            </a:r>
            <a:r>
              <a:rPr lang="en-US" dirty="0" smtClean="0"/>
              <a:t> learn, Google deep mind etc.</a:t>
            </a:r>
          </a:p>
          <a:p>
            <a:pPr lvl="1"/>
            <a:r>
              <a:rPr lang="en-US" dirty="0" smtClean="0"/>
              <a:t>Scientific probably overtaken </a:t>
            </a:r>
            <a:r>
              <a:rPr lang="en-US" dirty="0" err="1" smtClean="0"/>
              <a:t>Matlab</a:t>
            </a:r>
            <a:r>
              <a:rPr lang="en-US" dirty="0"/>
              <a:t> </a:t>
            </a:r>
            <a:r>
              <a:rPr lang="en-US" dirty="0" smtClean="0"/>
              <a:t>at this point; libraries such as </a:t>
            </a:r>
            <a:r>
              <a:rPr lang="en-US" dirty="0" err="1" smtClean="0"/>
              <a:t>BioPython</a:t>
            </a:r>
            <a:r>
              <a:rPr lang="en-US" dirty="0" smtClean="0"/>
              <a:t>, </a:t>
            </a:r>
            <a:r>
              <a:rPr lang="en-US" dirty="0" err="1" smtClean="0"/>
              <a:t>AstroPython</a:t>
            </a:r>
            <a:endParaRPr lang="en-US" dirty="0" smtClean="0"/>
          </a:p>
          <a:p>
            <a:r>
              <a:rPr lang="en-US" dirty="0" smtClean="0"/>
              <a:t>Unix philosophy </a:t>
            </a:r>
            <a:r>
              <a:rPr lang="mr-IN" dirty="0" smtClean="0"/>
              <a:t>–</a:t>
            </a:r>
            <a:r>
              <a:rPr lang="en-US" dirty="0" smtClean="0"/>
              <a:t> lots of options..</a:t>
            </a:r>
          </a:p>
          <a:p>
            <a:r>
              <a:rPr lang="en-US" dirty="0" smtClean="0"/>
              <a:t>IDE’s -&gt; </a:t>
            </a:r>
            <a:r>
              <a:rPr lang="en-US" dirty="0" err="1" smtClean="0"/>
              <a:t>Spyder</a:t>
            </a:r>
            <a:r>
              <a:rPr lang="en-US" dirty="0" smtClean="0"/>
              <a:t>, rodeo, </a:t>
            </a:r>
            <a:r>
              <a:rPr lang="en-US" dirty="0" err="1" smtClean="0"/>
              <a:t>PyCharm</a:t>
            </a:r>
            <a:r>
              <a:rPr lang="en-US" dirty="0"/>
              <a:t> </a:t>
            </a:r>
            <a:r>
              <a:rPr lang="en-US" dirty="0" smtClean="0"/>
              <a:t>(paid for)</a:t>
            </a:r>
          </a:p>
          <a:p>
            <a:r>
              <a:rPr lang="en-US" dirty="0" smtClean="0"/>
              <a:t>Also choose your prompt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, </a:t>
            </a:r>
            <a:r>
              <a:rPr lang="en-US" dirty="0" err="1" smtClean="0"/>
              <a:t>bPython</a:t>
            </a:r>
            <a:r>
              <a:rPr lang="mr-IN" dirty="0" smtClean="0"/>
              <a:t>…</a:t>
            </a:r>
            <a:r>
              <a:rPr lang="en-GB" dirty="0" smtClean="0"/>
              <a:t>not so interesting</a:t>
            </a:r>
          </a:p>
          <a:p>
            <a:r>
              <a:rPr lang="en-GB" dirty="0" smtClean="0"/>
              <a:t>Use your favourite text editor </a:t>
            </a:r>
            <a:r>
              <a:rPr lang="mr-IN" dirty="0" smtClean="0"/>
              <a:t>–</a:t>
            </a:r>
            <a:r>
              <a:rPr lang="en-GB" dirty="0" smtClean="0"/>
              <a:t> I use VI</a:t>
            </a:r>
          </a:p>
          <a:p>
            <a:r>
              <a:rPr lang="en-US" dirty="0" smtClean="0"/>
              <a:t>Also the </a:t>
            </a:r>
            <a:r>
              <a:rPr lang="en-US" dirty="0" err="1" smtClean="0"/>
              <a:t>Jupyter</a:t>
            </a:r>
            <a:r>
              <a:rPr lang="en-US" dirty="0" smtClean="0"/>
              <a:t> Notebook ‘experience’ </a:t>
            </a:r>
            <a:r>
              <a:rPr lang="mr-IN" dirty="0" smtClean="0"/>
              <a:t>–</a:t>
            </a:r>
            <a:r>
              <a:rPr lang="en-GB" dirty="0" smtClean="0"/>
              <a:t> Annotated Scripting -</a:t>
            </a:r>
            <a:r>
              <a:rPr lang="en-US" dirty="0" smtClean="0"/>
              <a:t> </a:t>
            </a:r>
            <a:r>
              <a:rPr lang="en-US" b="1" dirty="0" smtClean="0"/>
              <a:t>This is how you will be handing in your reports.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65823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825"/>
            <a:ext cx="10515600" cy="4351338"/>
          </a:xfrm>
        </p:spPr>
        <p:txBody>
          <a:bodyPr/>
          <a:lstStyle/>
          <a:p>
            <a:r>
              <a:rPr lang="en-US" dirty="0" smtClean="0"/>
              <a:t>Today =&gt; </a:t>
            </a:r>
          </a:p>
          <a:p>
            <a:pPr lvl="1"/>
            <a:r>
              <a:rPr lang="en-US" dirty="0" smtClean="0"/>
              <a:t>Introduction</a:t>
            </a:r>
          </a:p>
          <a:p>
            <a:pPr lvl="2"/>
            <a:r>
              <a:rPr lang="en-US" dirty="0" smtClean="0"/>
              <a:t>Installing Python + </a:t>
            </a:r>
            <a:r>
              <a:rPr lang="en-US" dirty="0" err="1" smtClean="0"/>
              <a:t>Jupyter</a:t>
            </a:r>
            <a:r>
              <a:rPr lang="en-US" dirty="0" smtClean="0"/>
              <a:t> (anaconda) &amp; </a:t>
            </a:r>
            <a:r>
              <a:rPr lang="en-US" dirty="0" err="1" smtClean="0"/>
              <a:t>FloPy</a:t>
            </a:r>
            <a:r>
              <a:rPr lang="en-US" dirty="0"/>
              <a:t> </a:t>
            </a:r>
            <a:r>
              <a:rPr lang="en-US" dirty="0" smtClean="0"/>
              <a:t>for PC &amp; </a:t>
            </a:r>
            <a:r>
              <a:rPr lang="en-US" dirty="0" smtClean="0"/>
              <a:t>Mac</a:t>
            </a:r>
          </a:p>
          <a:p>
            <a:pPr lvl="2"/>
            <a:r>
              <a:rPr lang="en-US" dirty="0" smtClean="0"/>
              <a:t>BASH/DOS commands</a:t>
            </a:r>
            <a:endParaRPr lang="en-US" dirty="0" smtClean="0"/>
          </a:p>
          <a:p>
            <a:pPr lvl="2"/>
            <a:r>
              <a:rPr lang="en-US" dirty="0"/>
              <a:t>GitHub </a:t>
            </a:r>
            <a:r>
              <a:rPr lang="mr-IN" dirty="0"/>
              <a:t>–</a:t>
            </a:r>
            <a:r>
              <a:rPr lang="en-GB" dirty="0"/>
              <a:t> Getting everyone into the </a:t>
            </a:r>
            <a:r>
              <a:rPr lang="en-GB" dirty="0" smtClean="0"/>
              <a:t>classroom</a:t>
            </a:r>
            <a:endParaRPr lang="en-US" dirty="0" smtClean="0"/>
          </a:p>
          <a:p>
            <a:pPr lvl="2"/>
            <a:r>
              <a:rPr lang="en-US" dirty="0" smtClean="0"/>
              <a:t>Python </a:t>
            </a:r>
            <a:r>
              <a:rPr lang="mr-IN" dirty="0" smtClean="0"/>
              <a:t>–</a:t>
            </a:r>
            <a:r>
              <a:rPr lang="en-US" dirty="0" smtClean="0"/>
              <a:t> How its different to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FloPy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Learning on the job!  Starting modelling ‘the lake’</a:t>
            </a:r>
          </a:p>
          <a:p>
            <a:pPr lvl="2"/>
            <a:r>
              <a:rPr lang="en-GB" dirty="0" smtClean="0"/>
              <a:t>HOMEWORK - Submit the lake practical to the GitHub Repo</a:t>
            </a:r>
          </a:p>
          <a:p>
            <a:pPr lvl="1"/>
            <a:r>
              <a:rPr lang="en-GB" dirty="0" smtClean="0"/>
              <a:t>NO PRESSURE TODAY! Not assessed but essential foundation for future </a:t>
            </a:r>
            <a:r>
              <a:rPr lang="en-GB" dirty="0" err="1" smtClean="0"/>
              <a:t>practicals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1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(Mac) &amp; DOS (Windows)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commands are how you interact with a computer by typing</a:t>
            </a:r>
          </a:p>
          <a:p>
            <a:r>
              <a:rPr lang="en-US" dirty="0" smtClean="0"/>
              <a:t>Really useful for repetitive tasks and essential for some tasks</a:t>
            </a:r>
          </a:p>
          <a:p>
            <a:r>
              <a:rPr lang="en-US" dirty="0" smtClean="0"/>
              <a:t>BASH </a:t>
            </a:r>
            <a:r>
              <a:rPr lang="mr-IN" dirty="0" smtClean="0"/>
              <a:t>–</a:t>
            </a:r>
            <a:r>
              <a:rPr lang="en-US" dirty="0" smtClean="0"/>
              <a:t> Next slide </a:t>
            </a:r>
          </a:p>
          <a:p>
            <a:r>
              <a:rPr lang="en-US" dirty="0"/>
              <a:t>DOS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community.sophos.com/kb/en-us/13195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1091</Words>
  <Application>Microsoft Macintosh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Office Theme</vt:lpstr>
      <vt:lpstr>Matlab 2 Python 2 FloPy3</vt:lpstr>
      <vt:lpstr>Course Staff</vt:lpstr>
      <vt:lpstr>Have you?</vt:lpstr>
      <vt:lpstr>What we have done in the past…</vt:lpstr>
      <vt:lpstr>What we are moving to =&gt; FloPy3</vt:lpstr>
      <vt:lpstr>What is Matlab?</vt:lpstr>
      <vt:lpstr>What is Python? </vt:lpstr>
      <vt:lpstr>Structure</vt:lpstr>
      <vt:lpstr>BASH (Mac) &amp; DOS (Windows)</vt:lpstr>
      <vt:lpstr>BASH</vt:lpstr>
      <vt:lpstr>UoB Hydro GitHub</vt:lpstr>
      <vt:lpstr>PowerPoint Presentation</vt:lpstr>
      <vt:lpstr>PowerPoint Presentation</vt:lpstr>
      <vt:lpstr>UoB Hydro Practice assignment</vt:lpstr>
      <vt:lpstr>PowerPoint Presentation</vt:lpstr>
      <vt:lpstr>Lets get going with Python…</vt:lpstr>
      <vt:lpstr>PowerPoint Presentation</vt:lpstr>
      <vt:lpstr>PowerPoint Presentation</vt:lpstr>
      <vt:lpstr>Lets get going…</vt:lpstr>
      <vt:lpstr>Confined aquifer</vt:lpstr>
      <vt:lpstr>Ah ze problem!</vt:lpstr>
      <vt:lpstr>Well done!! That was super difficult!!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2 Python</dc:title>
  <dc:creator>Hamish Robertson</dc:creator>
  <cp:lastModifiedBy>Hamish Robertson</cp:lastModifiedBy>
  <cp:revision>39</cp:revision>
  <cp:lastPrinted>2017-10-24T18:18:55Z</cp:lastPrinted>
  <dcterms:created xsi:type="dcterms:W3CDTF">2017-10-09T17:20:25Z</dcterms:created>
  <dcterms:modified xsi:type="dcterms:W3CDTF">2017-10-25T13:29:22Z</dcterms:modified>
</cp:coreProperties>
</file>